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72" r:id="rId4"/>
  </p:sldMasterIdLst>
  <p:notesMasterIdLst>
    <p:notesMasterId r:id="rId21"/>
  </p:notesMasterIdLst>
  <p:handoutMasterIdLst>
    <p:handoutMasterId r:id="rId22"/>
  </p:handoutMasterIdLst>
  <p:sldIdLst>
    <p:sldId id="256" r:id="rId5"/>
    <p:sldId id="262" r:id="rId6"/>
    <p:sldId id="263" r:id="rId7"/>
    <p:sldId id="261" r:id="rId8"/>
    <p:sldId id="272" r:id="rId9"/>
    <p:sldId id="271" r:id="rId10"/>
    <p:sldId id="273" r:id="rId11"/>
    <p:sldId id="274" r:id="rId12"/>
    <p:sldId id="264" r:id="rId13"/>
    <p:sldId id="265" r:id="rId14"/>
    <p:sldId id="266" r:id="rId15"/>
    <p:sldId id="267" r:id="rId16"/>
    <p:sldId id="270" r:id="rId17"/>
    <p:sldId id="268" r:id="rId18"/>
    <p:sldId id="269" r:id="rId19"/>
    <p:sldId id="260" r:id="rId20"/>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6F7B"/>
    <a:srgbClr val="9C4E4E"/>
    <a:srgbClr val="DC94E0"/>
    <a:srgbClr val="460000"/>
    <a:srgbClr val="47465C"/>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48" autoAdjust="0"/>
  </p:normalViewPr>
  <p:slideViewPr>
    <p:cSldViewPr snapToGrid="0">
      <p:cViewPr>
        <p:scale>
          <a:sx n="90" d="100"/>
          <a:sy n="90" d="100"/>
        </p:scale>
        <p:origin x="398" y="38"/>
      </p:cViewPr>
      <p:guideLst/>
    </p:cSldViewPr>
  </p:slideViewPr>
  <p:notesTextViewPr>
    <p:cViewPr>
      <p:scale>
        <a:sx n="1" d="1"/>
        <a:sy n="1" d="1"/>
      </p:scale>
      <p:origin x="0" y="0"/>
    </p:cViewPr>
  </p:notesTextViewPr>
  <p:notesViewPr>
    <p:cSldViewPr snapToGrid="0">
      <p:cViewPr varScale="1">
        <p:scale>
          <a:sx n="89" d="100"/>
          <a:sy n="89" d="100"/>
        </p:scale>
        <p:origin x="3786"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diagrams/_rels/data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diagrams/_rels/drawing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simple1" qsCatId="simple" csTypeId="urn:microsoft.com/office/officeart/2005/8/colors/accent0_1" csCatId="mainScheme" phldr="1"/>
      <dgm:spPr/>
    </dgm:pt>
    <dgm:pt modelId="{701D68F5-42F8-47BC-8FED-84C50F595DF0}">
      <dgm:prSet phldrT="[Text]"/>
      <dgm:spPr/>
      <dgm:t>
        <a:bodyPr rtlCol="0"/>
        <a:lstStyle/>
        <a:p>
          <a:pPr rtl="0">
            <a:lnSpc>
              <a:spcPct val="100000"/>
            </a:lnSpc>
          </a:pPr>
          <a:r>
            <a:rPr lang="es-ES" b="1" noProof="0" smtClean="0">
              <a:latin typeface="Candara" panose="020E0502030303020204" pitchFamily="34" charset="0"/>
            </a:rPr>
            <a:t>Conjunto de Mandelbrot</a:t>
          </a:r>
          <a:endParaRPr lang="es-ES" b="1" noProof="0" dirty="0">
            <a:latin typeface="Candara" panose="020E0502030303020204" pitchFamily="34" charset="0"/>
          </a:endParaRPr>
        </a:p>
      </dgm:t>
    </dgm:pt>
    <dgm:pt modelId="{9617668C-C38C-4017-8DDF-37855B15D110}" type="parTrans" cxnId="{C4BA385D-31ED-40EF-A5D6-98DFBA64E71A}">
      <dgm:prSet/>
      <dgm:spPr/>
      <dgm:t>
        <a:bodyPr rtlCol="0"/>
        <a:lstStyle/>
        <a:p>
          <a:pPr rtl="0"/>
          <a:endParaRPr lang="es-ES" noProof="0" dirty="0"/>
        </a:p>
      </dgm:t>
    </dgm:pt>
    <dgm:pt modelId="{0C95B389-AC0C-4055-9AA3-38815EFC8B0A}" type="sibTrans" cxnId="{C4BA385D-31ED-40EF-A5D6-98DFBA64E71A}">
      <dgm:prSet/>
      <dgm:spPr/>
      <dgm:t>
        <a:bodyPr rtlCol="0"/>
        <a:lstStyle/>
        <a:p>
          <a:pPr rtl="0"/>
          <a:endParaRPr lang="es-ES" noProof="0" dirty="0"/>
        </a:p>
      </dgm:t>
    </dgm:pt>
    <dgm:pt modelId="{91A66877-AC1C-46D9-BF2C-6024B638DEA9}">
      <dgm:prSet phldrT="[Text]"/>
      <dgm:spPr/>
      <dgm:t>
        <a:bodyPr rtlCol="0"/>
        <a:lstStyle/>
        <a:p>
          <a:pPr rtl="0">
            <a:lnSpc>
              <a:spcPct val="100000"/>
            </a:lnSpc>
          </a:pPr>
          <a:r>
            <a:rPr lang="es-ES" b="1" noProof="0" smtClean="0">
              <a:latin typeface="Candara" panose="020E0502030303020204" pitchFamily="34" charset="0"/>
            </a:rPr>
            <a:t>Triangulo  de Sierpinski</a:t>
          </a:r>
          <a:endParaRPr lang="es-ES" b="1" noProof="0" dirty="0">
            <a:latin typeface="Candara" panose="020E0502030303020204" pitchFamily="34" charset="0"/>
          </a:endParaRPr>
        </a:p>
      </dgm:t>
    </dgm:pt>
    <dgm:pt modelId="{913FED05-DF41-48A7-B1F8-81937A468EF9}" type="parTrans" cxnId="{7F0DAB6F-9257-4F2D-B31A-3418F73F6952}">
      <dgm:prSet/>
      <dgm:spPr/>
      <dgm:t>
        <a:bodyPr rtlCol="0"/>
        <a:lstStyle/>
        <a:p>
          <a:pPr rtl="0"/>
          <a:endParaRPr lang="es-ES" noProof="0" dirty="0"/>
        </a:p>
      </dgm:t>
    </dgm:pt>
    <dgm:pt modelId="{BFCE4A28-C381-46FF-935A-B11534EF7D87}" type="sibTrans" cxnId="{7F0DAB6F-9257-4F2D-B31A-3418F73F6952}">
      <dgm:prSet/>
      <dgm:spPr/>
      <dgm:t>
        <a:bodyPr rtlCol="0"/>
        <a:lstStyle/>
        <a:p>
          <a:pPr rtl="0"/>
          <a:endParaRPr lang="es-ES" noProof="0" dirty="0"/>
        </a:p>
      </dgm:t>
    </dgm:pt>
    <dgm:pt modelId="{76CC3289-2662-43F0-A3C6-BA04A135F08C}">
      <dgm:prSet phldrT="[Text]"/>
      <dgm:spPr/>
      <dgm:t>
        <a:bodyPr rtlCol="0"/>
        <a:lstStyle/>
        <a:p>
          <a:pPr rtl="0">
            <a:lnSpc>
              <a:spcPct val="100000"/>
            </a:lnSpc>
          </a:pPr>
          <a:r>
            <a:rPr lang="es-ES" b="1" noProof="0" smtClean="0">
              <a:latin typeface="Candara" panose="020E0502030303020204" pitchFamily="34" charset="0"/>
            </a:rPr>
            <a:t>Fractal de Newton</a:t>
          </a:r>
          <a:endParaRPr lang="es-ES" b="1" noProof="0" dirty="0">
            <a:latin typeface="Candara" panose="020E0502030303020204" pitchFamily="34" charset="0"/>
          </a:endParaRPr>
        </a:p>
      </dgm:t>
    </dgm:pt>
    <dgm:pt modelId="{D46DB4DA-1442-4ECE-89FE-BBB1E3489E3D}" type="parTrans" cxnId="{0400886E-8A1A-44C2-95A7-DB0EF4911494}">
      <dgm:prSet/>
      <dgm:spPr/>
      <dgm:t>
        <a:bodyPr rtlCol="0"/>
        <a:lstStyle/>
        <a:p>
          <a:pPr rtl="0"/>
          <a:endParaRPr lang="es-ES" noProof="0" dirty="0"/>
        </a:p>
      </dgm:t>
    </dgm:pt>
    <dgm:pt modelId="{FA28C9D6-476E-43CD-BA23-D6D990FD78D0}" type="sibTrans" cxnId="{0400886E-8A1A-44C2-95A7-DB0EF4911494}">
      <dgm:prSet/>
      <dgm:spPr/>
      <dgm:t>
        <a:bodyPr rtlCol="0"/>
        <a:lstStyle/>
        <a:p>
          <a:pPr rtl="0"/>
          <a:endParaRPr lang="es-ES" noProof="0" dirty="0"/>
        </a:p>
      </dgm:t>
    </dgm:pt>
    <dgm:pt modelId="{8994D886-A75F-411A-A9D7-D31991FF12BD}" type="pres">
      <dgm:prSet presAssocID="{7D9C16A6-8C48-4165-8DAF-8C957C12A8FA}" presName="root" presStyleCnt="0">
        <dgm:presLayoutVars>
          <dgm:dir/>
          <dgm:resizeHandles val="exact"/>
        </dgm:presLayoutVars>
      </dgm:prSet>
      <dgm:spPr/>
    </dgm:pt>
    <dgm:pt modelId="{E1DBA6D5-BD14-4CD2-A0CC-80F867FEFA81}" type="pres">
      <dgm:prSet presAssocID="{701D68F5-42F8-47BC-8FED-84C50F595DF0}" presName="compNode" presStyleCnt="0"/>
      <dgm:spPr/>
    </dgm:pt>
    <dgm:pt modelId="{19A8DC21-3E65-409D-AD53-DA51BB9198A0}" type="pres">
      <dgm:prSet presAssocID="{701D68F5-42F8-47BC-8FED-84C50F595DF0}" presName="iconRect" presStyleLbl="node1" presStyleIdx="0" presStyleCnt="3" custScaleX="157625" custScaleY="157625"/>
      <dgm:spPr>
        <a:blipFill rotWithShape="1">
          <a:blip xmlns:r="http://schemas.openxmlformats.org/officeDocument/2006/relationships" r:embed="rId1"/>
          <a:stretch>
            <a:fillRect/>
          </a:stretch>
        </a:blipFill>
      </dgm:spPr>
      <dgm:t>
        <a:bodyPr/>
        <a:lstStyle/>
        <a:p>
          <a:endParaRPr lang="es-MX"/>
        </a:p>
      </dgm:t>
    </dgm:pt>
    <dgm:pt modelId="{B9F90A48-FF94-4C94-A587-0190406F6FD3}" type="pres">
      <dgm:prSet presAssocID="{701D68F5-42F8-47BC-8FED-84C50F595DF0}" presName="spaceRect" presStyleCnt="0"/>
      <dgm:spPr/>
    </dgm:pt>
    <dgm:pt modelId="{A99B5DD6-89E9-4537-B415-4205CEB9323A}" type="pres">
      <dgm:prSet presAssocID="{701D68F5-42F8-47BC-8FED-84C50F595DF0}" presName="textRect" presStyleLbl="revTx" presStyleIdx="0" presStyleCnt="3" custLinFactNeighborY="12867">
        <dgm:presLayoutVars>
          <dgm:chMax val="1"/>
          <dgm:chPref val="1"/>
        </dgm:presLayoutVars>
      </dgm:prSet>
      <dgm:spPr/>
      <dgm:t>
        <a:bodyPr/>
        <a:lstStyle/>
        <a:p>
          <a:endParaRPr lang="es-MX"/>
        </a:p>
      </dgm:t>
    </dgm:pt>
    <dgm:pt modelId="{8B391436-B9B0-45BD-A57F-792D6376D868}" type="pres">
      <dgm:prSet presAssocID="{0C95B389-AC0C-4055-9AA3-38815EFC8B0A}" presName="sibTrans" presStyleCnt="0"/>
      <dgm:spPr/>
    </dgm:pt>
    <dgm:pt modelId="{95872155-C45D-46D3-874C-D838089A06F8}" type="pres">
      <dgm:prSet presAssocID="{91A66877-AC1C-46D9-BF2C-6024B638DEA9}" presName="compNode" presStyleCnt="0"/>
      <dgm:spPr/>
    </dgm:pt>
    <dgm:pt modelId="{CE9DF0E8-B0DE-4E1E-9FF4-6006AD8428DB}" type="pres">
      <dgm:prSet presAssocID="{91A66877-AC1C-46D9-BF2C-6024B638DEA9}" presName="iconRect" presStyleLbl="node1" presStyleIdx="1" presStyleCnt="3" custScaleX="178642" custScaleY="157625"/>
      <dgm:spPr>
        <a:blipFill rotWithShape="1">
          <a:blip xmlns:r="http://schemas.openxmlformats.org/officeDocument/2006/relationships" r:embed="rId2"/>
          <a:stretch>
            <a:fillRect/>
          </a:stretch>
        </a:blipFill>
      </dgm:spPr>
    </dgm:pt>
    <dgm:pt modelId="{AA0423A1-55B2-45E9-BFE7-3FBE5BDA65ED}" type="pres">
      <dgm:prSet presAssocID="{91A66877-AC1C-46D9-BF2C-6024B638DEA9}" presName="spaceRect" presStyleCnt="0"/>
      <dgm:spPr/>
    </dgm:pt>
    <dgm:pt modelId="{55120873-6F5C-4053-8EAD-6287A7F1097E}" type="pres">
      <dgm:prSet presAssocID="{91A66877-AC1C-46D9-BF2C-6024B638DEA9}" presName="textRect" presStyleLbl="revTx" presStyleIdx="1" presStyleCnt="3" custLinFactNeighborX="-85" custLinFactNeighborY="12867">
        <dgm:presLayoutVars>
          <dgm:chMax val="1"/>
          <dgm:chPref val="1"/>
        </dgm:presLayoutVars>
      </dgm:prSet>
      <dgm:spPr/>
      <dgm:t>
        <a:bodyPr/>
        <a:lstStyle/>
        <a:p>
          <a:endParaRPr lang="es-MX"/>
        </a:p>
      </dgm:t>
    </dgm:pt>
    <dgm:pt modelId="{F679C986-30E4-4F0A-A3A6-CAE528BFED76}" type="pres">
      <dgm:prSet presAssocID="{BFCE4A28-C381-46FF-935A-B11534EF7D87}" presName="sibTrans" presStyleCnt="0"/>
      <dgm:spPr/>
    </dgm:pt>
    <dgm:pt modelId="{2EC2FDE3-8908-45C7-A3FD-EB370213FE69}" type="pres">
      <dgm:prSet presAssocID="{76CC3289-2662-43F0-A3C6-BA04A135F08C}" presName="compNode" presStyleCnt="0"/>
      <dgm:spPr/>
    </dgm:pt>
    <dgm:pt modelId="{6DB1FE51-13D0-4A38-AD6E-48D4371A1AF3}" type="pres">
      <dgm:prSet presAssocID="{76CC3289-2662-43F0-A3C6-BA04A135F08C}" presName="iconRect" presStyleLbl="node1" presStyleIdx="2" presStyleCnt="3" custScaleX="157625" custScaleY="157625"/>
      <dgm:spPr>
        <a:blipFill dpi="0" rotWithShape="1">
          <a:blip xmlns:r="http://schemas.openxmlformats.org/officeDocument/2006/relationships" r:embed="rId3"/>
          <a:srcRect/>
          <a:stretch>
            <a:fillRect/>
          </a:stretch>
        </a:blipFill>
      </dgm:spPr>
    </dgm:pt>
    <dgm:pt modelId="{0928538A-05CC-4A79-BD5D-92F985D1EEE5}" type="pres">
      <dgm:prSet presAssocID="{76CC3289-2662-43F0-A3C6-BA04A135F08C}" presName="spaceRect" presStyleCnt="0"/>
      <dgm:spPr/>
    </dgm:pt>
    <dgm:pt modelId="{133097FC-B1F8-4953-B0AB-E8E73D968D1C}" type="pres">
      <dgm:prSet presAssocID="{76CC3289-2662-43F0-A3C6-BA04A135F08C}" presName="textRect" presStyleLbl="revTx" presStyleIdx="2" presStyleCnt="3" custLinFactNeighborY="12867">
        <dgm:presLayoutVars>
          <dgm:chMax val="1"/>
          <dgm:chPref val="1"/>
        </dgm:presLayoutVars>
      </dgm:prSet>
      <dgm:spPr/>
      <dgm:t>
        <a:bodyPr/>
        <a:lstStyle/>
        <a:p>
          <a:endParaRPr lang="es-MX"/>
        </a:p>
      </dgm:t>
    </dgm:pt>
  </dgm:ptLst>
  <dgm:cxnLst>
    <dgm:cxn modelId="{7F0DAB6F-9257-4F2D-B31A-3418F73F6952}" srcId="{7D9C16A6-8C48-4165-8DAF-8C957C12A8FA}" destId="{91A66877-AC1C-46D9-BF2C-6024B638DEA9}" srcOrd="1" destOrd="0" parTransId="{913FED05-DF41-48A7-B1F8-81937A468EF9}" sibTransId="{BFCE4A28-C381-46FF-935A-B11534EF7D87}"/>
    <dgm:cxn modelId="{05A920DF-F275-442A-AE4E-321A812BD608}" type="presOf" srcId="{7D9C16A6-8C48-4165-8DAF-8C957C12A8FA}" destId="{8994D886-A75F-411A-A9D7-D31991FF12BD}" srcOrd="0" destOrd="0" presId="urn:microsoft.com/office/officeart/2018/2/layout/IconLabelList"/>
    <dgm:cxn modelId="{C4BA385D-31ED-40EF-A5D6-98DFBA64E71A}" srcId="{7D9C16A6-8C48-4165-8DAF-8C957C12A8FA}" destId="{701D68F5-42F8-47BC-8FED-84C50F595DF0}" srcOrd="0" destOrd="0" parTransId="{9617668C-C38C-4017-8DDF-37855B15D110}" sibTransId="{0C95B389-AC0C-4055-9AA3-38815EFC8B0A}"/>
    <dgm:cxn modelId="{51C9C716-0C8A-4862-A43F-A9047F6A6ECE}" type="presOf" srcId="{701D68F5-42F8-47BC-8FED-84C50F595DF0}" destId="{A99B5DD6-89E9-4537-B415-4205CEB9323A}" srcOrd="0" destOrd="0" presId="urn:microsoft.com/office/officeart/2018/2/layout/IconLabelList"/>
    <dgm:cxn modelId="{634ABEFF-3AC1-45CD-BF32-24D2F6D73D7C}" type="presOf" srcId="{76CC3289-2662-43F0-A3C6-BA04A135F08C}" destId="{133097FC-B1F8-4953-B0AB-E8E73D968D1C}" srcOrd="0" destOrd="0" presId="urn:microsoft.com/office/officeart/2018/2/layout/IconLabelList"/>
    <dgm:cxn modelId="{0400886E-8A1A-44C2-95A7-DB0EF4911494}" srcId="{7D9C16A6-8C48-4165-8DAF-8C957C12A8FA}" destId="{76CC3289-2662-43F0-A3C6-BA04A135F08C}" srcOrd="2" destOrd="0" parTransId="{D46DB4DA-1442-4ECE-89FE-BBB1E3489E3D}" sibTransId="{FA28C9D6-476E-43CD-BA23-D6D990FD78D0}"/>
    <dgm:cxn modelId="{639634AD-5727-49C2-9E58-EB6075215446}" type="presOf" srcId="{91A66877-AC1C-46D9-BF2C-6024B638DEA9}" destId="{55120873-6F5C-4053-8EAD-6287A7F1097E}" srcOrd="0" destOrd="0" presId="urn:microsoft.com/office/officeart/2018/2/layout/IconLabelList"/>
    <dgm:cxn modelId="{CF59BB9E-C8FC-4C34-8006-3277F29FB6DE}" type="presParOf" srcId="{8994D886-A75F-411A-A9D7-D31991FF12BD}" destId="{E1DBA6D5-BD14-4CD2-A0CC-80F867FEFA81}" srcOrd="0" destOrd="0" presId="urn:microsoft.com/office/officeart/2018/2/layout/IconLabelList"/>
    <dgm:cxn modelId="{866C03AD-DD5B-4277-8831-0C127DF86F35}" type="presParOf" srcId="{E1DBA6D5-BD14-4CD2-A0CC-80F867FEFA81}" destId="{19A8DC21-3E65-409D-AD53-DA51BB9198A0}" srcOrd="0" destOrd="0" presId="urn:microsoft.com/office/officeart/2018/2/layout/IconLabelList"/>
    <dgm:cxn modelId="{128FBF1B-109A-47F9-B440-D03F4626A9BA}" type="presParOf" srcId="{E1DBA6D5-BD14-4CD2-A0CC-80F867FEFA81}" destId="{B9F90A48-FF94-4C94-A587-0190406F6FD3}" srcOrd="1" destOrd="0" presId="urn:microsoft.com/office/officeart/2018/2/layout/IconLabelList"/>
    <dgm:cxn modelId="{8670118E-E162-4F28-99EA-949C482C4F26}" type="presParOf" srcId="{E1DBA6D5-BD14-4CD2-A0CC-80F867FEFA81}" destId="{A99B5DD6-89E9-4537-B415-4205CEB9323A}" srcOrd="2" destOrd="0" presId="urn:microsoft.com/office/officeart/2018/2/layout/IconLabelList"/>
    <dgm:cxn modelId="{6A09E131-C1FE-47FA-BD91-6D46F7DB3AD7}" type="presParOf" srcId="{8994D886-A75F-411A-A9D7-D31991FF12BD}" destId="{8B391436-B9B0-45BD-A57F-792D6376D868}" srcOrd="1" destOrd="0" presId="urn:microsoft.com/office/officeart/2018/2/layout/IconLabelList"/>
    <dgm:cxn modelId="{D7D85FB5-4AD1-46B7-8E53-62D3F1F869BE}" type="presParOf" srcId="{8994D886-A75F-411A-A9D7-D31991FF12BD}" destId="{95872155-C45D-46D3-874C-D838089A06F8}" srcOrd="2" destOrd="0" presId="urn:microsoft.com/office/officeart/2018/2/layout/IconLabelList"/>
    <dgm:cxn modelId="{E4340D53-7996-4180-832E-9DD471AE3441}" type="presParOf" srcId="{95872155-C45D-46D3-874C-D838089A06F8}" destId="{CE9DF0E8-B0DE-4E1E-9FF4-6006AD8428DB}" srcOrd="0" destOrd="0" presId="urn:microsoft.com/office/officeart/2018/2/layout/IconLabelList"/>
    <dgm:cxn modelId="{EEB70DE9-0FCA-47C6-AB9E-ED5E83AF66B7}" type="presParOf" srcId="{95872155-C45D-46D3-874C-D838089A06F8}" destId="{AA0423A1-55B2-45E9-BFE7-3FBE5BDA65ED}" srcOrd="1" destOrd="0" presId="urn:microsoft.com/office/officeart/2018/2/layout/IconLabelList"/>
    <dgm:cxn modelId="{1384D7CB-9E90-4E13-BA30-2421855CB9F9}" type="presParOf" srcId="{95872155-C45D-46D3-874C-D838089A06F8}" destId="{55120873-6F5C-4053-8EAD-6287A7F1097E}" srcOrd="2" destOrd="0" presId="urn:microsoft.com/office/officeart/2018/2/layout/IconLabelList"/>
    <dgm:cxn modelId="{0C47C2BA-718A-4D21-8A25-157E23BE208B}" type="presParOf" srcId="{8994D886-A75F-411A-A9D7-D31991FF12BD}" destId="{F679C986-30E4-4F0A-A3A6-CAE528BFED76}" srcOrd="3" destOrd="0" presId="urn:microsoft.com/office/officeart/2018/2/layout/IconLabelList"/>
    <dgm:cxn modelId="{85792AED-F1AA-4AFB-8C0D-180EEBEC52F2}" type="presParOf" srcId="{8994D886-A75F-411A-A9D7-D31991FF12BD}" destId="{2EC2FDE3-8908-45C7-A3FD-EB370213FE69}" srcOrd="4" destOrd="0" presId="urn:microsoft.com/office/officeart/2018/2/layout/IconLabelList"/>
    <dgm:cxn modelId="{D71858A8-07B6-4E2A-AE55-4CBB5A176FAF}" type="presParOf" srcId="{2EC2FDE3-8908-45C7-A3FD-EB370213FE69}" destId="{6DB1FE51-13D0-4A38-AD6E-48D4371A1AF3}" srcOrd="0" destOrd="0" presId="urn:microsoft.com/office/officeart/2018/2/layout/IconLabelList"/>
    <dgm:cxn modelId="{49C82510-3B59-4CF0-B2E9-AC9595C8150B}" type="presParOf" srcId="{2EC2FDE3-8908-45C7-A3FD-EB370213FE69}" destId="{0928538A-05CC-4A79-BD5D-92F985D1EEE5}" srcOrd="1" destOrd="0" presId="urn:microsoft.com/office/officeart/2018/2/layout/IconLabelList"/>
    <dgm:cxn modelId="{5B4A17CB-8447-41F2-94A1-DD7F7A76F118}" type="presParOf" srcId="{2EC2FDE3-8908-45C7-A3FD-EB370213FE69}" destId="{133097FC-B1F8-4953-B0AB-E8E73D968D1C}"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simple4" qsCatId="simple" csTypeId="urn:microsoft.com/office/officeart/2005/8/colors/accent0_1" csCatId="mainScheme" phldr="1"/>
      <dgm:spPr/>
    </dgm:pt>
    <dgm:pt modelId="{701D68F5-42F8-47BC-8FED-84C50F595DF0}">
      <dgm:prSet phldrT="[Text]"/>
      <dgm:spPr/>
      <dgm:t>
        <a:bodyPr rtlCol="0"/>
        <a:lstStyle/>
        <a:p>
          <a:pPr rtl="0">
            <a:lnSpc>
              <a:spcPct val="100000"/>
            </a:lnSpc>
          </a:pPr>
          <a:r>
            <a:rPr lang="es-ES" b="1" noProof="0" dirty="0">
              <a:latin typeface="Candara" panose="020E0502030303020204" pitchFamily="34" charset="0"/>
            </a:rPr>
            <a:t>Conjunto de cantor </a:t>
          </a:r>
        </a:p>
      </dgm:t>
    </dgm:pt>
    <dgm:pt modelId="{9617668C-C38C-4017-8DDF-37855B15D110}" type="parTrans" cxnId="{C4BA385D-31ED-40EF-A5D6-98DFBA64E71A}">
      <dgm:prSet/>
      <dgm:spPr/>
      <dgm:t>
        <a:bodyPr rtlCol="0"/>
        <a:lstStyle/>
        <a:p>
          <a:pPr rtl="0"/>
          <a:endParaRPr lang="es-ES" noProof="0" dirty="0"/>
        </a:p>
      </dgm:t>
    </dgm:pt>
    <dgm:pt modelId="{0C95B389-AC0C-4055-9AA3-38815EFC8B0A}" type="sibTrans" cxnId="{C4BA385D-31ED-40EF-A5D6-98DFBA64E71A}">
      <dgm:prSet/>
      <dgm:spPr/>
      <dgm:t>
        <a:bodyPr rtlCol="0"/>
        <a:lstStyle/>
        <a:p>
          <a:pPr rtl="0"/>
          <a:endParaRPr lang="es-ES" noProof="0" dirty="0"/>
        </a:p>
      </dgm:t>
    </dgm:pt>
    <dgm:pt modelId="{91A66877-AC1C-46D9-BF2C-6024B638DEA9}">
      <dgm:prSet phldrT="[Text]"/>
      <dgm:spPr/>
      <dgm:t>
        <a:bodyPr rtlCol="0"/>
        <a:lstStyle/>
        <a:p>
          <a:pPr rtl="0">
            <a:lnSpc>
              <a:spcPct val="100000"/>
            </a:lnSpc>
          </a:pPr>
          <a:r>
            <a:rPr lang="es-ES" b="1" noProof="0" dirty="0">
              <a:latin typeface="Candara" panose="020E0502030303020204" pitchFamily="34" charset="0"/>
            </a:rPr>
            <a:t>Curva de Koch</a:t>
          </a:r>
        </a:p>
      </dgm:t>
    </dgm:pt>
    <dgm:pt modelId="{913FED05-DF41-48A7-B1F8-81937A468EF9}" type="parTrans" cxnId="{7F0DAB6F-9257-4F2D-B31A-3418F73F6952}">
      <dgm:prSet/>
      <dgm:spPr/>
      <dgm:t>
        <a:bodyPr rtlCol="0"/>
        <a:lstStyle/>
        <a:p>
          <a:pPr rtl="0"/>
          <a:endParaRPr lang="es-ES" noProof="0" dirty="0"/>
        </a:p>
      </dgm:t>
    </dgm:pt>
    <dgm:pt modelId="{BFCE4A28-C381-46FF-935A-B11534EF7D87}" type="sibTrans" cxnId="{7F0DAB6F-9257-4F2D-B31A-3418F73F6952}">
      <dgm:prSet/>
      <dgm:spPr/>
      <dgm:t>
        <a:bodyPr rtlCol="0"/>
        <a:lstStyle/>
        <a:p>
          <a:pPr rtl="0"/>
          <a:endParaRPr lang="es-ES" noProof="0" dirty="0"/>
        </a:p>
      </dgm:t>
    </dgm:pt>
    <dgm:pt modelId="{76CC3289-2662-43F0-A3C6-BA04A135F08C}">
      <dgm:prSet phldrT="[Text]"/>
      <dgm:spPr/>
      <dgm:t>
        <a:bodyPr rtlCol="0"/>
        <a:lstStyle/>
        <a:p>
          <a:pPr rtl="0">
            <a:lnSpc>
              <a:spcPct val="100000"/>
            </a:lnSpc>
          </a:pPr>
          <a:r>
            <a:rPr lang="es-ES" b="1" noProof="0" dirty="0">
              <a:latin typeface="Candara" panose="020E0502030303020204" pitchFamily="34" charset="0"/>
            </a:rPr>
            <a:t>Alfombra de </a:t>
          </a:r>
          <a:r>
            <a:rPr lang="es-ES" b="1" noProof="0" dirty="0" err="1">
              <a:latin typeface="Candara" panose="020E0502030303020204" pitchFamily="34" charset="0"/>
            </a:rPr>
            <a:t>Sierpinski</a:t>
          </a:r>
          <a:endParaRPr lang="es-ES" b="1" noProof="0" dirty="0">
            <a:latin typeface="Candara" panose="020E0502030303020204" pitchFamily="34" charset="0"/>
          </a:endParaRPr>
        </a:p>
      </dgm:t>
    </dgm:pt>
    <dgm:pt modelId="{D46DB4DA-1442-4ECE-89FE-BBB1E3489E3D}" type="parTrans" cxnId="{0400886E-8A1A-44C2-95A7-DB0EF4911494}">
      <dgm:prSet/>
      <dgm:spPr/>
      <dgm:t>
        <a:bodyPr rtlCol="0"/>
        <a:lstStyle/>
        <a:p>
          <a:pPr rtl="0"/>
          <a:endParaRPr lang="es-ES" noProof="0" dirty="0"/>
        </a:p>
      </dgm:t>
    </dgm:pt>
    <dgm:pt modelId="{FA28C9D6-476E-43CD-BA23-D6D990FD78D0}" type="sibTrans" cxnId="{0400886E-8A1A-44C2-95A7-DB0EF4911494}">
      <dgm:prSet/>
      <dgm:spPr/>
      <dgm:t>
        <a:bodyPr rtlCol="0"/>
        <a:lstStyle/>
        <a:p>
          <a:pPr rtl="0"/>
          <a:endParaRPr lang="es-ES" noProof="0" dirty="0"/>
        </a:p>
      </dgm:t>
    </dgm:pt>
    <dgm:pt modelId="{8994D886-A75F-411A-A9D7-D31991FF12BD}" type="pres">
      <dgm:prSet presAssocID="{7D9C16A6-8C48-4165-8DAF-8C957C12A8FA}" presName="root" presStyleCnt="0">
        <dgm:presLayoutVars>
          <dgm:dir/>
          <dgm:resizeHandles val="exact"/>
        </dgm:presLayoutVars>
      </dgm:prSet>
      <dgm:spPr/>
    </dgm:pt>
    <dgm:pt modelId="{E1DBA6D5-BD14-4CD2-A0CC-80F867FEFA81}" type="pres">
      <dgm:prSet presAssocID="{701D68F5-42F8-47BC-8FED-84C50F595DF0}" presName="compNode" presStyleCnt="0"/>
      <dgm:spPr/>
    </dgm:pt>
    <dgm:pt modelId="{19A8DC21-3E65-409D-AD53-DA51BB9198A0}" type="pres">
      <dgm:prSet presAssocID="{701D68F5-42F8-47BC-8FED-84C50F595DF0}" presName="iconRect" presStyleLbl="node1" presStyleIdx="0" presStyleCnt="3" custScaleX="106692" custScaleY="97689"/>
      <dgm:spPr>
        <a:blipFill rotWithShape="1">
          <a:blip xmlns:r="http://schemas.openxmlformats.org/officeDocument/2006/relationships" r:embed="rId1"/>
          <a:stretch>
            <a:fillRect/>
          </a:stretch>
        </a:blipFill>
      </dgm:spPr>
    </dgm:pt>
    <dgm:pt modelId="{B9F90A48-FF94-4C94-A587-0190406F6FD3}" type="pres">
      <dgm:prSet presAssocID="{701D68F5-42F8-47BC-8FED-84C50F595DF0}" presName="spaceRect" presStyleCnt="0"/>
      <dgm:spPr/>
    </dgm:pt>
    <dgm:pt modelId="{A99B5DD6-89E9-4537-B415-4205CEB9323A}" type="pres">
      <dgm:prSet presAssocID="{701D68F5-42F8-47BC-8FED-84C50F595DF0}" presName="textRect" presStyleLbl="revTx" presStyleIdx="0" presStyleCnt="3" custLinFactNeighborX="1001" custLinFactNeighborY="57956">
        <dgm:presLayoutVars>
          <dgm:chMax val="1"/>
          <dgm:chPref val="1"/>
        </dgm:presLayoutVars>
      </dgm:prSet>
      <dgm:spPr/>
      <dgm:t>
        <a:bodyPr/>
        <a:lstStyle/>
        <a:p>
          <a:endParaRPr lang="es-MX"/>
        </a:p>
      </dgm:t>
    </dgm:pt>
    <dgm:pt modelId="{8B391436-B9B0-45BD-A57F-792D6376D868}" type="pres">
      <dgm:prSet presAssocID="{0C95B389-AC0C-4055-9AA3-38815EFC8B0A}" presName="sibTrans" presStyleCnt="0"/>
      <dgm:spPr/>
    </dgm:pt>
    <dgm:pt modelId="{95872155-C45D-46D3-874C-D838089A06F8}" type="pres">
      <dgm:prSet presAssocID="{91A66877-AC1C-46D9-BF2C-6024B638DEA9}" presName="compNode" presStyleCnt="0"/>
      <dgm:spPr/>
    </dgm:pt>
    <dgm:pt modelId="{CE9DF0E8-B0DE-4E1E-9FF4-6006AD8428DB}" type="pres">
      <dgm:prSet presAssocID="{91A66877-AC1C-46D9-BF2C-6024B638DEA9}" presName="iconRect" presStyleLbl="node1" presStyleIdx="1" presStyleCnt="3" custScaleX="180426" custScaleY="120311"/>
      <dgm:spPr>
        <a:blipFill rotWithShape="1">
          <a:blip xmlns:r="http://schemas.openxmlformats.org/officeDocument/2006/relationships" r:embed="rId2"/>
          <a:stretch>
            <a:fillRect/>
          </a:stretch>
        </a:blipFill>
      </dgm:spPr>
    </dgm:pt>
    <dgm:pt modelId="{AA0423A1-55B2-45E9-BFE7-3FBE5BDA65ED}" type="pres">
      <dgm:prSet presAssocID="{91A66877-AC1C-46D9-BF2C-6024B638DEA9}" presName="spaceRect" presStyleCnt="0"/>
      <dgm:spPr/>
    </dgm:pt>
    <dgm:pt modelId="{55120873-6F5C-4053-8EAD-6287A7F1097E}" type="pres">
      <dgm:prSet presAssocID="{91A66877-AC1C-46D9-BF2C-6024B638DEA9}" presName="textRect" presStyleLbl="revTx" presStyleIdx="1" presStyleCnt="3" custLinFactNeighborX="-85" custLinFactNeighborY="41896">
        <dgm:presLayoutVars>
          <dgm:chMax val="1"/>
          <dgm:chPref val="1"/>
        </dgm:presLayoutVars>
      </dgm:prSet>
      <dgm:spPr/>
      <dgm:t>
        <a:bodyPr/>
        <a:lstStyle/>
        <a:p>
          <a:endParaRPr lang="es-MX"/>
        </a:p>
      </dgm:t>
    </dgm:pt>
    <dgm:pt modelId="{F679C986-30E4-4F0A-A3A6-CAE528BFED76}" type="pres">
      <dgm:prSet presAssocID="{BFCE4A28-C381-46FF-935A-B11534EF7D87}" presName="sibTrans" presStyleCnt="0"/>
      <dgm:spPr/>
    </dgm:pt>
    <dgm:pt modelId="{2EC2FDE3-8908-45C7-A3FD-EB370213FE69}" type="pres">
      <dgm:prSet presAssocID="{76CC3289-2662-43F0-A3C6-BA04A135F08C}" presName="compNode" presStyleCnt="0"/>
      <dgm:spPr/>
    </dgm:pt>
    <dgm:pt modelId="{6DB1FE51-13D0-4A38-AD6E-48D4371A1AF3}" type="pres">
      <dgm:prSet presAssocID="{76CC3289-2662-43F0-A3C6-BA04A135F08C}" presName="iconRect" presStyleLbl="node1" presStyleIdx="2" presStyleCnt="3" custScaleX="157625" custScaleY="157625"/>
      <dgm:spPr>
        <a:blipFill rotWithShape="1">
          <a:blip xmlns:r="http://schemas.openxmlformats.org/officeDocument/2006/relationships" r:embed="rId3"/>
          <a:stretch>
            <a:fillRect/>
          </a:stretch>
        </a:blipFill>
      </dgm:spPr>
    </dgm:pt>
    <dgm:pt modelId="{0928538A-05CC-4A79-BD5D-92F985D1EEE5}" type="pres">
      <dgm:prSet presAssocID="{76CC3289-2662-43F0-A3C6-BA04A135F08C}" presName="spaceRect" presStyleCnt="0"/>
      <dgm:spPr/>
    </dgm:pt>
    <dgm:pt modelId="{133097FC-B1F8-4953-B0AB-E8E73D968D1C}" type="pres">
      <dgm:prSet presAssocID="{76CC3289-2662-43F0-A3C6-BA04A135F08C}" presName="textRect" presStyleLbl="revTx" presStyleIdx="2" presStyleCnt="3" custLinFactNeighborY="12867">
        <dgm:presLayoutVars>
          <dgm:chMax val="1"/>
          <dgm:chPref val="1"/>
        </dgm:presLayoutVars>
      </dgm:prSet>
      <dgm:spPr/>
      <dgm:t>
        <a:bodyPr/>
        <a:lstStyle/>
        <a:p>
          <a:endParaRPr lang="es-MX"/>
        </a:p>
      </dgm:t>
    </dgm:pt>
  </dgm:ptLst>
  <dgm:cxnLst>
    <dgm:cxn modelId="{7F0DAB6F-9257-4F2D-B31A-3418F73F6952}" srcId="{7D9C16A6-8C48-4165-8DAF-8C957C12A8FA}" destId="{91A66877-AC1C-46D9-BF2C-6024B638DEA9}" srcOrd="1" destOrd="0" parTransId="{913FED05-DF41-48A7-B1F8-81937A468EF9}" sibTransId="{BFCE4A28-C381-46FF-935A-B11534EF7D87}"/>
    <dgm:cxn modelId="{05A920DF-F275-442A-AE4E-321A812BD608}" type="presOf" srcId="{7D9C16A6-8C48-4165-8DAF-8C957C12A8FA}" destId="{8994D886-A75F-411A-A9D7-D31991FF12BD}" srcOrd="0" destOrd="0" presId="urn:microsoft.com/office/officeart/2018/2/layout/IconLabelList"/>
    <dgm:cxn modelId="{C4BA385D-31ED-40EF-A5D6-98DFBA64E71A}" srcId="{7D9C16A6-8C48-4165-8DAF-8C957C12A8FA}" destId="{701D68F5-42F8-47BC-8FED-84C50F595DF0}" srcOrd="0" destOrd="0" parTransId="{9617668C-C38C-4017-8DDF-37855B15D110}" sibTransId="{0C95B389-AC0C-4055-9AA3-38815EFC8B0A}"/>
    <dgm:cxn modelId="{51C9C716-0C8A-4862-A43F-A9047F6A6ECE}" type="presOf" srcId="{701D68F5-42F8-47BC-8FED-84C50F595DF0}" destId="{A99B5DD6-89E9-4537-B415-4205CEB9323A}" srcOrd="0" destOrd="0" presId="urn:microsoft.com/office/officeart/2018/2/layout/IconLabelList"/>
    <dgm:cxn modelId="{634ABEFF-3AC1-45CD-BF32-24D2F6D73D7C}" type="presOf" srcId="{76CC3289-2662-43F0-A3C6-BA04A135F08C}" destId="{133097FC-B1F8-4953-B0AB-E8E73D968D1C}" srcOrd="0" destOrd="0" presId="urn:microsoft.com/office/officeart/2018/2/layout/IconLabelList"/>
    <dgm:cxn modelId="{0400886E-8A1A-44C2-95A7-DB0EF4911494}" srcId="{7D9C16A6-8C48-4165-8DAF-8C957C12A8FA}" destId="{76CC3289-2662-43F0-A3C6-BA04A135F08C}" srcOrd="2" destOrd="0" parTransId="{D46DB4DA-1442-4ECE-89FE-BBB1E3489E3D}" sibTransId="{FA28C9D6-476E-43CD-BA23-D6D990FD78D0}"/>
    <dgm:cxn modelId="{639634AD-5727-49C2-9E58-EB6075215446}" type="presOf" srcId="{91A66877-AC1C-46D9-BF2C-6024B638DEA9}" destId="{55120873-6F5C-4053-8EAD-6287A7F1097E}" srcOrd="0" destOrd="0" presId="urn:microsoft.com/office/officeart/2018/2/layout/IconLabelList"/>
    <dgm:cxn modelId="{CF59BB9E-C8FC-4C34-8006-3277F29FB6DE}" type="presParOf" srcId="{8994D886-A75F-411A-A9D7-D31991FF12BD}" destId="{E1DBA6D5-BD14-4CD2-A0CC-80F867FEFA81}" srcOrd="0" destOrd="0" presId="urn:microsoft.com/office/officeart/2018/2/layout/IconLabelList"/>
    <dgm:cxn modelId="{866C03AD-DD5B-4277-8831-0C127DF86F35}" type="presParOf" srcId="{E1DBA6D5-BD14-4CD2-A0CC-80F867FEFA81}" destId="{19A8DC21-3E65-409D-AD53-DA51BB9198A0}" srcOrd="0" destOrd="0" presId="urn:microsoft.com/office/officeart/2018/2/layout/IconLabelList"/>
    <dgm:cxn modelId="{128FBF1B-109A-47F9-B440-D03F4626A9BA}" type="presParOf" srcId="{E1DBA6D5-BD14-4CD2-A0CC-80F867FEFA81}" destId="{B9F90A48-FF94-4C94-A587-0190406F6FD3}" srcOrd="1" destOrd="0" presId="urn:microsoft.com/office/officeart/2018/2/layout/IconLabelList"/>
    <dgm:cxn modelId="{8670118E-E162-4F28-99EA-949C482C4F26}" type="presParOf" srcId="{E1DBA6D5-BD14-4CD2-A0CC-80F867FEFA81}" destId="{A99B5DD6-89E9-4537-B415-4205CEB9323A}" srcOrd="2" destOrd="0" presId="urn:microsoft.com/office/officeart/2018/2/layout/IconLabelList"/>
    <dgm:cxn modelId="{6A09E131-C1FE-47FA-BD91-6D46F7DB3AD7}" type="presParOf" srcId="{8994D886-A75F-411A-A9D7-D31991FF12BD}" destId="{8B391436-B9B0-45BD-A57F-792D6376D868}" srcOrd="1" destOrd="0" presId="urn:microsoft.com/office/officeart/2018/2/layout/IconLabelList"/>
    <dgm:cxn modelId="{D7D85FB5-4AD1-46B7-8E53-62D3F1F869BE}" type="presParOf" srcId="{8994D886-A75F-411A-A9D7-D31991FF12BD}" destId="{95872155-C45D-46D3-874C-D838089A06F8}" srcOrd="2" destOrd="0" presId="urn:microsoft.com/office/officeart/2018/2/layout/IconLabelList"/>
    <dgm:cxn modelId="{E4340D53-7996-4180-832E-9DD471AE3441}" type="presParOf" srcId="{95872155-C45D-46D3-874C-D838089A06F8}" destId="{CE9DF0E8-B0DE-4E1E-9FF4-6006AD8428DB}" srcOrd="0" destOrd="0" presId="urn:microsoft.com/office/officeart/2018/2/layout/IconLabelList"/>
    <dgm:cxn modelId="{EEB70DE9-0FCA-47C6-AB9E-ED5E83AF66B7}" type="presParOf" srcId="{95872155-C45D-46D3-874C-D838089A06F8}" destId="{AA0423A1-55B2-45E9-BFE7-3FBE5BDA65ED}" srcOrd="1" destOrd="0" presId="urn:microsoft.com/office/officeart/2018/2/layout/IconLabelList"/>
    <dgm:cxn modelId="{1384D7CB-9E90-4E13-BA30-2421855CB9F9}" type="presParOf" srcId="{95872155-C45D-46D3-874C-D838089A06F8}" destId="{55120873-6F5C-4053-8EAD-6287A7F1097E}" srcOrd="2" destOrd="0" presId="urn:microsoft.com/office/officeart/2018/2/layout/IconLabelList"/>
    <dgm:cxn modelId="{0C47C2BA-718A-4D21-8A25-157E23BE208B}" type="presParOf" srcId="{8994D886-A75F-411A-A9D7-D31991FF12BD}" destId="{F679C986-30E4-4F0A-A3A6-CAE528BFED76}" srcOrd="3" destOrd="0" presId="urn:microsoft.com/office/officeart/2018/2/layout/IconLabelList"/>
    <dgm:cxn modelId="{85792AED-F1AA-4AFB-8C0D-180EEBEC52F2}" type="presParOf" srcId="{8994D886-A75F-411A-A9D7-D31991FF12BD}" destId="{2EC2FDE3-8908-45C7-A3FD-EB370213FE69}" srcOrd="4" destOrd="0" presId="urn:microsoft.com/office/officeart/2018/2/layout/IconLabelList"/>
    <dgm:cxn modelId="{D71858A8-07B6-4E2A-AE55-4CBB5A176FAF}" type="presParOf" srcId="{2EC2FDE3-8908-45C7-A3FD-EB370213FE69}" destId="{6DB1FE51-13D0-4A38-AD6E-48D4371A1AF3}" srcOrd="0" destOrd="0" presId="urn:microsoft.com/office/officeart/2018/2/layout/IconLabelList"/>
    <dgm:cxn modelId="{49C82510-3B59-4CF0-B2E9-AC9595C8150B}" type="presParOf" srcId="{2EC2FDE3-8908-45C7-A3FD-EB370213FE69}" destId="{0928538A-05CC-4A79-BD5D-92F985D1EEE5}" srcOrd="1" destOrd="0" presId="urn:microsoft.com/office/officeart/2018/2/layout/IconLabelList"/>
    <dgm:cxn modelId="{5B4A17CB-8447-41F2-94A1-DD7F7A76F118}" type="presParOf" srcId="{2EC2FDE3-8908-45C7-A3FD-EB370213FE69}" destId="{133097FC-B1F8-4953-B0AB-E8E73D968D1C}"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A8DC21-3E65-409D-AD53-DA51BB9198A0}">
      <dsp:nvSpPr>
        <dsp:cNvPr id="0" name=""/>
        <dsp:cNvSpPr/>
      </dsp:nvSpPr>
      <dsp:spPr>
        <a:xfrm>
          <a:off x="523237" y="494935"/>
          <a:ext cx="2285995" cy="2285995"/>
        </a:xfrm>
        <a:prstGeom prst="rect">
          <a:avLst/>
        </a:prstGeom>
        <a:blipFill rotWithShape="1">
          <a:blip xmlns:r="http://schemas.openxmlformats.org/officeDocument/2006/relationships" r:embed="rId1"/>
          <a:stretch>
            <a:fillRect/>
          </a:stretch>
        </a:blip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9B5DD6-89E9-4537-B415-4205CEB9323A}">
      <dsp:nvSpPr>
        <dsp:cNvPr id="0" name=""/>
        <dsp:cNvSpPr/>
      </dsp:nvSpPr>
      <dsp:spPr>
        <a:xfrm>
          <a:off x="54818" y="2838912"/>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lvl="0" algn="ctr" defTabSz="1066800" rtl="0">
            <a:lnSpc>
              <a:spcPct val="100000"/>
            </a:lnSpc>
            <a:spcBef>
              <a:spcPct val="0"/>
            </a:spcBef>
            <a:spcAft>
              <a:spcPct val="35000"/>
            </a:spcAft>
          </a:pPr>
          <a:r>
            <a:rPr lang="es-ES" sz="2400" b="1" kern="1200" noProof="0" smtClean="0">
              <a:latin typeface="Candara" panose="020E0502030303020204" pitchFamily="34" charset="0"/>
            </a:rPr>
            <a:t>Conjunto de Mandelbrot</a:t>
          </a:r>
          <a:endParaRPr lang="es-ES" sz="2400" b="1" kern="1200" noProof="0" dirty="0">
            <a:latin typeface="Candara" panose="020E0502030303020204" pitchFamily="34" charset="0"/>
          </a:endParaRPr>
        </a:p>
      </dsp:txBody>
      <dsp:txXfrm>
        <a:off x="54818" y="2838912"/>
        <a:ext cx="3222832" cy="720000"/>
      </dsp:txXfrm>
    </dsp:sp>
    <dsp:sp modelId="{CE9DF0E8-B0DE-4E1E-9FF4-6006AD8428DB}">
      <dsp:nvSpPr>
        <dsp:cNvPr id="0" name=""/>
        <dsp:cNvSpPr/>
      </dsp:nvSpPr>
      <dsp:spPr>
        <a:xfrm>
          <a:off x="4157662" y="494935"/>
          <a:ext cx="2590799" cy="2285995"/>
        </a:xfrm>
        <a:prstGeom prst="rect">
          <a:avLst/>
        </a:prstGeom>
        <a:blipFill rotWithShape="1">
          <a:blip xmlns:r="http://schemas.openxmlformats.org/officeDocument/2006/relationships" r:embed="rId2"/>
          <a:stretch>
            <a:fillRect/>
          </a:stretch>
        </a:blip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5120873-6F5C-4053-8EAD-6287A7F1097E}">
      <dsp:nvSpPr>
        <dsp:cNvPr id="0" name=""/>
        <dsp:cNvSpPr/>
      </dsp:nvSpPr>
      <dsp:spPr>
        <a:xfrm>
          <a:off x="3838907" y="2838912"/>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lvl="0" algn="ctr" defTabSz="1066800" rtl="0">
            <a:lnSpc>
              <a:spcPct val="100000"/>
            </a:lnSpc>
            <a:spcBef>
              <a:spcPct val="0"/>
            </a:spcBef>
            <a:spcAft>
              <a:spcPct val="35000"/>
            </a:spcAft>
          </a:pPr>
          <a:r>
            <a:rPr lang="es-ES" sz="2400" b="1" kern="1200" noProof="0" smtClean="0">
              <a:latin typeface="Candara" panose="020E0502030303020204" pitchFamily="34" charset="0"/>
            </a:rPr>
            <a:t>Triangulo  de Sierpinski</a:t>
          </a:r>
          <a:endParaRPr lang="es-ES" sz="2400" b="1" kern="1200" noProof="0" dirty="0">
            <a:latin typeface="Candara" panose="020E0502030303020204" pitchFamily="34" charset="0"/>
          </a:endParaRPr>
        </a:p>
      </dsp:txBody>
      <dsp:txXfrm>
        <a:off x="3838907" y="2838912"/>
        <a:ext cx="3222832" cy="720000"/>
      </dsp:txXfrm>
    </dsp:sp>
    <dsp:sp modelId="{6DB1FE51-13D0-4A38-AD6E-48D4371A1AF3}">
      <dsp:nvSpPr>
        <dsp:cNvPr id="0" name=""/>
        <dsp:cNvSpPr/>
      </dsp:nvSpPr>
      <dsp:spPr>
        <a:xfrm>
          <a:off x="8096892" y="494935"/>
          <a:ext cx="2285995" cy="2285995"/>
        </a:xfrm>
        <a:prstGeom prst="rect">
          <a:avLst/>
        </a:prstGeom>
        <a:blipFill dpi="0" rotWithShape="1">
          <a:blip xmlns:r="http://schemas.openxmlformats.org/officeDocument/2006/relationships" r:embed="rId3"/>
          <a:srcRect/>
          <a:stretch>
            <a:fillRect/>
          </a:stretch>
        </a:blip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33097FC-B1F8-4953-B0AB-E8E73D968D1C}">
      <dsp:nvSpPr>
        <dsp:cNvPr id="0" name=""/>
        <dsp:cNvSpPr/>
      </dsp:nvSpPr>
      <dsp:spPr>
        <a:xfrm>
          <a:off x="7628474" y="2838912"/>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lvl="0" algn="ctr" defTabSz="1066800" rtl="0">
            <a:lnSpc>
              <a:spcPct val="100000"/>
            </a:lnSpc>
            <a:spcBef>
              <a:spcPct val="0"/>
            </a:spcBef>
            <a:spcAft>
              <a:spcPct val="35000"/>
            </a:spcAft>
          </a:pPr>
          <a:r>
            <a:rPr lang="es-ES" sz="2400" b="1" kern="1200" noProof="0" smtClean="0">
              <a:latin typeface="Candara" panose="020E0502030303020204" pitchFamily="34" charset="0"/>
            </a:rPr>
            <a:t>Fractal de Newton</a:t>
          </a:r>
          <a:endParaRPr lang="es-ES" sz="2400" b="1" kern="1200" noProof="0" dirty="0">
            <a:latin typeface="Candara" panose="020E0502030303020204" pitchFamily="34" charset="0"/>
          </a:endParaRPr>
        </a:p>
      </dsp:txBody>
      <dsp:txXfrm>
        <a:off x="7628474" y="2838912"/>
        <a:ext cx="3222832"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A8DC21-3E65-409D-AD53-DA51BB9198A0}">
      <dsp:nvSpPr>
        <dsp:cNvPr id="0" name=""/>
        <dsp:cNvSpPr/>
      </dsp:nvSpPr>
      <dsp:spPr>
        <a:xfrm>
          <a:off x="892571" y="728808"/>
          <a:ext cx="1547326" cy="1384017"/>
        </a:xfrm>
        <a:prstGeom prst="rect">
          <a:avLst/>
        </a:prstGeom>
        <a:blipFill rotWithShape="1">
          <a:blip xmlns:r="http://schemas.openxmlformats.org/officeDocument/2006/relationships" r:embed="rId1"/>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A99B5DD6-89E9-4537-B415-4205CEB9323A}">
      <dsp:nvSpPr>
        <dsp:cNvPr id="0" name=""/>
        <dsp:cNvSpPr/>
      </dsp:nvSpPr>
      <dsp:spPr>
        <a:xfrm>
          <a:off x="87079" y="2929679"/>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lvl="0" algn="ctr" defTabSz="1111250" rtl="0">
            <a:lnSpc>
              <a:spcPct val="100000"/>
            </a:lnSpc>
            <a:spcBef>
              <a:spcPct val="0"/>
            </a:spcBef>
            <a:spcAft>
              <a:spcPct val="35000"/>
            </a:spcAft>
          </a:pPr>
          <a:r>
            <a:rPr lang="es-ES" sz="2500" b="1" kern="1200" noProof="0" dirty="0">
              <a:latin typeface="Candara" panose="020E0502030303020204" pitchFamily="34" charset="0"/>
            </a:rPr>
            <a:t>Conjunto de cantor </a:t>
          </a:r>
        </a:p>
      </dsp:txBody>
      <dsp:txXfrm>
        <a:off x="87079" y="2929679"/>
        <a:ext cx="3222832" cy="720000"/>
      </dsp:txXfrm>
    </dsp:sp>
    <dsp:sp modelId="{CE9DF0E8-B0DE-4E1E-9FF4-6006AD8428DB}">
      <dsp:nvSpPr>
        <dsp:cNvPr id="0" name=""/>
        <dsp:cNvSpPr/>
      </dsp:nvSpPr>
      <dsp:spPr>
        <a:xfrm>
          <a:off x="4144726" y="630223"/>
          <a:ext cx="2616672" cy="1744839"/>
        </a:xfrm>
        <a:prstGeom prst="rect">
          <a:avLst/>
        </a:prstGeom>
        <a:blipFill rotWithShape="1">
          <a:blip xmlns:r="http://schemas.openxmlformats.org/officeDocument/2006/relationships" r:embed="rId2"/>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55120873-6F5C-4053-8EAD-6287A7F1097E}">
      <dsp:nvSpPr>
        <dsp:cNvPr id="0" name=""/>
        <dsp:cNvSpPr/>
      </dsp:nvSpPr>
      <dsp:spPr>
        <a:xfrm>
          <a:off x="3838907" y="2912632"/>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lvl="0" algn="ctr" defTabSz="1111250" rtl="0">
            <a:lnSpc>
              <a:spcPct val="100000"/>
            </a:lnSpc>
            <a:spcBef>
              <a:spcPct val="0"/>
            </a:spcBef>
            <a:spcAft>
              <a:spcPct val="35000"/>
            </a:spcAft>
          </a:pPr>
          <a:r>
            <a:rPr lang="es-ES" sz="2500" b="1" kern="1200" noProof="0" dirty="0">
              <a:latin typeface="Candara" panose="020E0502030303020204" pitchFamily="34" charset="0"/>
            </a:rPr>
            <a:t>Curva de Koch</a:t>
          </a:r>
        </a:p>
      </dsp:txBody>
      <dsp:txXfrm>
        <a:off x="3838907" y="2912632"/>
        <a:ext cx="3222832" cy="720000"/>
      </dsp:txXfrm>
    </dsp:sp>
    <dsp:sp modelId="{6DB1FE51-13D0-4A38-AD6E-48D4371A1AF3}">
      <dsp:nvSpPr>
        <dsp:cNvPr id="0" name=""/>
        <dsp:cNvSpPr/>
      </dsp:nvSpPr>
      <dsp:spPr>
        <a:xfrm>
          <a:off x="8096892" y="494935"/>
          <a:ext cx="2285995" cy="2285995"/>
        </a:xfrm>
        <a:prstGeom prst="rect">
          <a:avLst/>
        </a:prstGeom>
        <a:blipFill rotWithShape="1">
          <a:blip xmlns:r="http://schemas.openxmlformats.org/officeDocument/2006/relationships" r:embed="rId3"/>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133097FC-B1F8-4953-B0AB-E8E73D968D1C}">
      <dsp:nvSpPr>
        <dsp:cNvPr id="0" name=""/>
        <dsp:cNvSpPr/>
      </dsp:nvSpPr>
      <dsp:spPr>
        <a:xfrm>
          <a:off x="7628474" y="2838912"/>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lvl="0" algn="ctr" defTabSz="1111250" rtl="0">
            <a:lnSpc>
              <a:spcPct val="100000"/>
            </a:lnSpc>
            <a:spcBef>
              <a:spcPct val="0"/>
            </a:spcBef>
            <a:spcAft>
              <a:spcPct val="35000"/>
            </a:spcAft>
          </a:pPr>
          <a:r>
            <a:rPr lang="es-ES" sz="2500" b="1" kern="1200" noProof="0" dirty="0">
              <a:latin typeface="Candara" panose="020E0502030303020204" pitchFamily="34" charset="0"/>
            </a:rPr>
            <a:t>Alfombra de </a:t>
          </a:r>
          <a:r>
            <a:rPr lang="es-ES" sz="2500" b="1" kern="1200" noProof="0" dirty="0" err="1">
              <a:latin typeface="Candara" panose="020E0502030303020204" pitchFamily="34" charset="0"/>
            </a:rPr>
            <a:t>Sierpinski</a:t>
          </a:r>
          <a:endParaRPr lang="es-ES" sz="2500" b="1" kern="1200" noProof="0" dirty="0">
            <a:latin typeface="Candara" panose="020E0502030303020204" pitchFamily="34" charset="0"/>
          </a:endParaRPr>
        </a:p>
      </dsp:txBody>
      <dsp:txXfrm>
        <a:off x="7628474" y="2838912"/>
        <a:ext cx="3222832"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xmlns="" id="{6957B284-434F-4737-87F6-3C1E78FB2C0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xmlns="" id="{6C727AB7-3970-4FE4-A134-9D1EEE3EADD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0FB8E98-EB83-4166-8CDF-F8D5CC97446D}" type="datetimeFigureOut">
              <a:rPr lang="es-ES" smtClean="0"/>
              <a:t>21/06/2021</a:t>
            </a:fld>
            <a:endParaRPr lang="es-ES"/>
          </a:p>
        </p:txBody>
      </p:sp>
      <p:sp>
        <p:nvSpPr>
          <p:cNvPr id="4" name="Marcador de pie de página 3">
            <a:extLst>
              <a:ext uri="{FF2B5EF4-FFF2-40B4-BE49-F238E27FC236}">
                <a16:creationId xmlns:a16="http://schemas.microsoft.com/office/drawing/2014/main" xmlns="" id="{B0C17C43-A4DD-44E5-B373-511461F876E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xmlns="" id="{F99C40B9-1970-4F62-BE22-5883A05E9A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C45CBA8-3118-4264-9DB3-F09EDF8E113C}" type="slidenum">
              <a:rPr lang="es-ES" smtClean="0"/>
              <a:t>‹Nº›</a:t>
            </a:fld>
            <a:endParaRPr lang="es-ES"/>
          </a:p>
        </p:txBody>
      </p:sp>
    </p:spTree>
    <p:extLst>
      <p:ext uri="{BB962C8B-B14F-4D97-AF65-F5344CB8AC3E}">
        <p14:creationId xmlns:p14="http://schemas.microsoft.com/office/powerpoint/2010/main" val="3013798929"/>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jpeg>
</file>

<file path=ppt/media/image16.png>
</file>

<file path=ppt/media/image17.gif>
</file>

<file path=ppt/media/image2.gif>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59F1FC-52BF-40A0-B8CD-E5DB9AB207F2}" type="datetimeFigureOut">
              <a:rPr lang="es-ES" noProof="0" smtClean="0"/>
              <a:t>21/06/2021</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a:t>Editar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6CC092-CABA-48D0-B3F7-B535EA5228F9}" type="slidenum">
              <a:rPr lang="es-ES" noProof="0" smtClean="0"/>
              <a:t>‹Nº›</a:t>
            </a:fld>
            <a:endParaRPr lang="es-ES" noProof="0"/>
          </a:p>
        </p:txBody>
      </p:sp>
    </p:spTree>
    <p:extLst>
      <p:ext uri="{BB962C8B-B14F-4D97-AF65-F5344CB8AC3E}">
        <p14:creationId xmlns:p14="http://schemas.microsoft.com/office/powerpoint/2010/main" val="3533446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1</a:t>
            </a:fld>
            <a:endParaRPr lang="es-ES"/>
          </a:p>
        </p:txBody>
      </p:sp>
    </p:spTree>
    <p:extLst>
      <p:ext uri="{BB962C8B-B14F-4D97-AF65-F5344CB8AC3E}">
        <p14:creationId xmlns:p14="http://schemas.microsoft.com/office/powerpoint/2010/main" val="1737959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4</a:t>
            </a:fld>
            <a:endParaRPr lang="es-ES"/>
          </a:p>
        </p:txBody>
      </p:sp>
    </p:spTree>
    <p:extLst>
      <p:ext uri="{BB962C8B-B14F-4D97-AF65-F5344CB8AC3E}">
        <p14:creationId xmlns:p14="http://schemas.microsoft.com/office/powerpoint/2010/main" val="278711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5</a:t>
            </a:fld>
            <a:endParaRPr lang="es-ES"/>
          </a:p>
        </p:txBody>
      </p:sp>
    </p:spTree>
    <p:extLst>
      <p:ext uri="{BB962C8B-B14F-4D97-AF65-F5344CB8AC3E}">
        <p14:creationId xmlns:p14="http://schemas.microsoft.com/office/powerpoint/2010/main" val="1426234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16</a:t>
            </a:fld>
            <a:endParaRPr lang="es-ES"/>
          </a:p>
        </p:txBody>
      </p:sp>
    </p:spTree>
    <p:extLst>
      <p:ext uri="{BB962C8B-B14F-4D97-AF65-F5344CB8AC3E}">
        <p14:creationId xmlns:p14="http://schemas.microsoft.com/office/powerpoint/2010/main" val="3359435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Rectángulo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ctrTitle"/>
          </p:nvPr>
        </p:nvSpPr>
        <p:spPr>
          <a:xfrm>
            <a:off x="581191" y="1020431"/>
            <a:ext cx="10993549" cy="1475013"/>
          </a:xfrm>
          <a:effectLst/>
        </p:spPr>
        <p:txBody>
          <a:bodyPr rtlCol="0" anchor="b">
            <a:normAutofit/>
          </a:bodyPr>
          <a:lstStyle>
            <a:lvl1pPr>
              <a:defRPr sz="3600">
                <a:solidFill>
                  <a:schemeClr val="accent1"/>
                </a:solidFill>
              </a:defRPr>
            </a:lvl1pPr>
          </a:lstStyle>
          <a:p>
            <a:pPr rtl="0"/>
            <a:r>
              <a:rPr lang="es-ES" noProof="0"/>
              <a:t>Haga clic para modificar el estilo de título del patrón</a:t>
            </a:r>
          </a:p>
        </p:txBody>
      </p:sp>
      <p:sp>
        <p:nvSpPr>
          <p:cNvPr id="3" name="Subtítulo 2"/>
          <p:cNvSpPr>
            <a:spLocks noGrp="1"/>
          </p:cNvSpPr>
          <p:nvPr>
            <p:ph type="subTitle" idx="1" hasCustomPrompt="1"/>
          </p:nvPr>
        </p:nvSpPr>
        <p:spPr>
          <a:xfrm>
            <a:off x="581194" y="2495445"/>
            <a:ext cx="10993546" cy="590321"/>
          </a:xfrm>
        </p:spPr>
        <p:txBody>
          <a:bodyPr rtlCol="0"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s-ES" noProof="0"/>
              <a:t>Haga clic para editar el estilo de subtítulo del patrón</a:t>
            </a:r>
          </a:p>
        </p:txBody>
      </p:sp>
      <p:sp>
        <p:nvSpPr>
          <p:cNvPr id="4" name="Marcador de posición de fecha 3"/>
          <p:cNvSpPr>
            <a:spLocks noGrp="1"/>
          </p:cNvSpPr>
          <p:nvPr>
            <p:ph type="dt" sz="half" idx="10"/>
          </p:nvPr>
        </p:nvSpPr>
        <p:spPr>
          <a:xfrm>
            <a:off x="7605951" y="5956137"/>
            <a:ext cx="2844800" cy="365125"/>
          </a:xfrm>
        </p:spPr>
        <p:txBody>
          <a:bodyPr rtlCol="0"/>
          <a:lstStyle>
            <a:lvl1pPr>
              <a:defRPr>
                <a:solidFill>
                  <a:schemeClr val="accent1">
                    <a:lumMod val="75000"/>
                    <a:lumOff val="25000"/>
                  </a:schemeClr>
                </a:solidFill>
              </a:defRPr>
            </a:lvl1pPr>
          </a:lstStyle>
          <a:p>
            <a:pPr rtl="0"/>
            <a:fld id="{7F3AD093-6935-4E25-8E83-BEC3D2E3622E}" type="datetime1">
              <a:rPr lang="es-ES" noProof="0" smtClean="0"/>
              <a:t>21/06/2021</a:t>
            </a:fld>
            <a:endParaRPr lang="es-ES" noProof="0"/>
          </a:p>
        </p:txBody>
      </p:sp>
      <p:sp>
        <p:nvSpPr>
          <p:cNvPr id="5" name="Marcador de posición de pie de página 4"/>
          <p:cNvSpPr>
            <a:spLocks noGrp="1"/>
          </p:cNvSpPr>
          <p:nvPr>
            <p:ph type="ftr" sz="quarter" idx="11"/>
          </p:nvPr>
        </p:nvSpPr>
        <p:spPr>
          <a:xfrm>
            <a:off x="581192" y="5951811"/>
            <a:ext cx="6917210" cy="365125"/>
          </a:xfrm>
        </p:spPr>
        <p:txBody>
          <a:bodyPr rtlCol="0"/>
          <a:lstStyle>
            <a:lvl1pPr>
              <a:defRPr>
                <a:solidFill>
                  <a:schemeClr val="accent1">
                    <a:lumMod val="75000"/>
                    <a:lumOff val="25000"/>
                  </a:schemeClr>
                </a:solidFill>
              </a:defRPr>
            </a:lvl1pPr>
          </a:lstStyle>
          <a:p>
            <a:pPr rtl="0"/>
            <a:endParaRPr lang="es-ES" noProof="0"/>
          </a:p>
        </p:txBody>
      </p:sp>
      <p:sp>
        <p:nvSpPr>
          <p:cNvPr id="6" name="Marcador de posición de número de diapositiva 5"/>
          <p:cNvSpPr>
            <a:spLocks noGrp="1"/>
          </p:cNvSpPr>
          <p:nvPr>
            <p:ph type="sldNum" sz="quarter" idx="12"/>
          </p:nvPr>
        </p:nvSpPr>
        <p:spPr>
          <a:xfrm>
            <a:off x="10558300" y="5956137"/>
            <a:ext cx="1016440" cy="365125"/>
          </a:xfrm>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8" name="Rectángulo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ítulo 1"/>
          <p:cNvSpPr>
            <a:spLocks noGrp="1"/>
          </p:cNvSpPr>
          <p:nvPr>
            <p:ph type="title"/>
          </p:nvPr>
        </p:nvSpPr>
        <p:spPr>
          <a:xfrm>
            <a:off x="581192" y="702156"/>
            <a:ext cx="11029616" cy="1013800"/>
          </a:xfrm>
        </p:spPr>
        <p:txBody>
          <a:bodyPr rtlCol="0"/>
          <a:lstStyle/>
          <a:p>
            <a:pPr rtl="0"/>
            <a:r>
              <a:rPr lang="es-ES" noProof="0"/>
              <a:t>Haga clic para modificar el estilo de título del patrón</a:t>
            </a:r>
          </a:p>
        </p:txBody>
      </p:sp>
      <p:sp>
        <p:nvSpPr>
          <p:cNvPr id="3" name="Marcador de posición de texto vertical 2"/>
          <p:cNvSpPr>
            <a:spLocks noGrp="1"/>
          </p:cNvSpPr>
          <p:nvPr>
            <p:ph type="body" orient="vert" idx="1" hasCustomPrompt="1"/>
          </p:nvPr>
        </p:nvSpPr>
        <p:spPr/>
        <p:txBody>
          <a:bodyPr vert="eaVert" rtlCol="0" anchor="t"/>
          <a:lstStyle>
            <a:lvl1pPr algn="l">
              <a:defRPr/>
            </a:lvl1pPr>
            <a:lvl2pPr algn="l">
              <a:defRPr/>
            </a:lvl2pPr>
            <a:lvl3pPr algn="l">
              <a:defRPr/>
            </a:lvl3pPr>
            <a:lvl4pPr algn="l">
              <a:defRPr/>
            </a:lvl4pPr>
            <a:lvl5pPr algn="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p:txBody>
          <a:bodyPr rtlCol="0"/>
          <a:lstStyle/>
          <a:p>
            <a:pPr rtl="0"/>
            <a:fld id="{90FE6873-B7CD-47F1-B4BA-70026F4A4FD4}" type="datetime1">
              <a:rPr lang="es-ES" noProof="0" smtClean="0"/>
              <a:t>21/06/2021</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Rectángulo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vertical 1"/>
          <p:cNvSpPr>
            <a:spLocks noGrp="1"/>
          </p:cNvSpPr>
          <p:nvPr>
            <p:ph type="title" orient="vert" hasCustomPrompt="1"/>
          </p:nvPr>
        </p:nvSpPr>
        <p:spPr>
          <a:xfrm>
            <a:off x="8839201" y="675726"/>
            <a:ext cx="2004164" cy="5183073"/>
          </a:xfrm>
        </p:spPr>
        <p:txBody>
          <a:bodyPr vert="eaVert" rtlCol="0"/>
          <a:lstStyle/>
          <a:p>
            <a:pPr rtl="0"/>
            <a:r>
              <a:rPr lang="es-ES" noProof="0"/>
              <a:t>Haga clic para modificar el estilo del título principal</a:t>
            </a:r>
          </a:p>
        </p:txBody>
      </p:sp>
      <p:sp>
        <p:nvSpPr>
          <p:cNvPr id="3" name="Marcador de posición de texto vertical 2"/>
          <p:cNvSpPr>
            <a:spLocks noGrp="1"/>
          </p:cNvSpPr>
          <p:nvPr>
            <p:ph type="body" orient="vert" idx="1" hasCustomPrompt="1"/>
          </p:nvPr>
        </p:nvSpPr>
        <p:spPr>
          <a:xfrm>
            <a:off x="774923" y="675726"/>
            <a:ext cx="7896279" cy="5183073"/>
          </a:xfrm>
        </p:spPr>
        <p:txBody>
          <a:bodyPr vert="eaVert" rtlCol="0" anchor="t"/>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a:xfrm>
            <a:off x="8993673" y="5956137"/>
            <a:ext cx="1328141" cy="365125"/>
          </a:xfrm>
        </p:spPr>
        <p:txBody>
          <a:bodyPr rtlCol="0"/>
          <a:lstStyle>
            <a:lvl1pPr>
              <a:defRPr>
                <a:solidFill>
                  <a:schemeClr val="accent1">
                    <a:lumMod val="75000"/>
                    <a:lumOff val="25000"/>
                  </a:schemeClr>
                </a:solidFill>
              </a:defRPr>
            </a:lvl1pPr>
          </a:lstStyle>
          <a:p>
            <a:pPr rtl="0"/>
            <a:fld id="{96AA1814-B970-47C5-B4E1-BCA0D77E15F3}" type="datetime1">
              <a:rPr lang="es-ES" noProof="0" smtClean="0"/>
              <a:t>21/06/2021</a:t>
            </a:fld>
            <a:endParaRPr lang="es-ES" noProof="0"/>
          </a:p>
        </p:txBody>
      </p:sp>
      <p:sp>
        <p:nvSpPr>
          <p:cNvPr id="5" name="Marcador de posición de pie de página 4"/>
          <p:cNvSpPr>
            <a:spLocks noGrp="1"/>
          </p:cNvSpPr>
          <p:nvPr>
            <p:ph type="ftr" sz="quarter" idx="11"/>
          </p:nvPr>
        </p:nvSpPr>
        <p:spPr>
          <a:xfrm>
            <a:off x="774923" y="5951811"/>
            <a:ext cx="7896279" cy="365125"/>
          </a:xfrm>
        </p:spPr>
        <p:txBody>
          <a:bodyPr rtlCol="0"/>
          <a:lstStyle/>
          <a:p>
            <a:pPr rtl="0"/>
            <a:endParaRPr lang="es-ES" noProof="0"/>
          </a:p>
        </p:txBody>
      </p:sp>
      <p:sp>
        <p:nvSpPr>
          <p:cNvPr id="6" name="Marcador de posición de número de diapositiva 5"/>
          <p:cNvSpPr>
            <a:spLocks noGrp="1"/>
          </p:cNvSpPr>
          <p:nvPr>
            <p:ph type="sldNum" sz="quarter" idx="12"/>
          </p:nvPr>
        </p:nvSpPr>
        <p:spPr>
          <a:xfrm>
            <a:off x="10446615" y="5956137"/>
            <a:ext cx="1164195" cy="365125"/>
          </a:xfrm>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7" name="Rectángulo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2" y="702156"/>
            <a:ext cx="11029616" cy="1013800"/>
          </a:xfrm>
        </p:spPr>
        <p:txBody>
          <a:bodyPr rtlCol="0"/>
          <a:lstStyle/>
          <a:p>
            <a:pPr rtl="0"/>
            <a:r>
              <a:rPr lang="es-ES" noProof="0"/>
              <a:t>Haga clic para modificar el estilo de título del patrón</a:t>
            </a:r>
          </a:p>
        </p:txBody>
      </p:sp>
      <p:sp>
        <p:nvSpPr>
          <p:cNvPr id="3" name="Marcador de posición de contenido 2"/>
          <p:cNvSpPr>
            <a:spLocks noGrp="1"/>
          </p:cNvSpPr>
          <p:nvPr>
            <p:ph idx="1" hasCustomPrompt="1"/>
          </p:nvPr>
        </p:nvSpPr>
        <p:spPr>
          <a:xfrm>
            <a:off x="581192" y="2180496"/>
            <a:ext cx="11029615" cy="3678303"/>
          </a:xfrm>
        </p:spPr>
        <p:txBody>
          <a:bodyPr rtlCol="0"/>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p:txBody>
          <a:bodyPr rtlCol="0"/>
          <a:lstStyle/>
          <a:p>
            <a:pPr rtl="0"/>
            <a:fld id="{3ECF8AC2-1C52-4F78-88EE-331D670B19A5}" type="datetime1">
              <a:rPr lang="es-ES" noProof="0" smtClean="0"/>
              <a:t>21/06/2021</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a:xfrm>
            <a:off x="10558300" y="5956137"/>
            <a:ext cx="1052508" cy="365125"/>
          </a:xfrm>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8" name="Rectángulo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3" y="3043910"/>
            <a:ext cx="11029615" cy="1497507"/>
          </a:xfrm>
        </p:spPr>
        <p:txBody>
          <a:bodyPr rtlCol="0" anchor="b">
            <a:normAutofit/>
          </a:bodyPr>
          <a:lstStyle>
            <a:lvl1pPr algn="l">
              <a:defRPr sz="3600" b="0" cap="all">
                <a:solidFill>
                  <a:schemeClr val="accent1"/>
                </a:solidFill>
              </a:defRPr>
            </a:lvl1pPr>
          </a:lstStyle>
          <a:p>
            <a:pPr rtl="0"/>
            <a:r>
              <a:rPr lang="es-ES" noProof="0"/>
              <a:t>Haga clic para modificar el estilo de título del patrón</a:t>
            </a:r>
          </a:p>
        </p:txBody>
      </p:sp>
      <p:sp>
        <p:nvSpPr>
          <p:cNvPr id="3" name="Marcador de posición de texto 2"/>
          <p:cNvSpPr>
            <a:spLocks noGrp="1"/>
          </p:cNvSpPr>
          <p:nvPr>
            <p:ph type="body" idx="1" hasCustomPrompt="1"/>
          </p:nvPr>
        </p:nvSpPr>
        <p:spPr>
          <a:xfrm>
            <a:off x="581192" y="4541417"/>
            <a:ext cx="11029615" cy="600556"/>
          </a:xfrm>
        </p:spPr>
        <p:txBody>
          <a:bodyPr rtlCol="0"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Editar estilos de texto del patrón</a:t>
            </a:r>
          </a:p>
        </p:txBody>
      </p:sp>
      <p:sp>
        <p:nvSpPr>
          <p:cNvPr id="4" name="Marcador de posición de fecha 3"/>
          <p:cNvSpPr>
            <a:spLocks noGrp="1"/>
          </p:cNvSpPr>
          <p:nvPr>
            <p:ph type="dt" sz="half" idx="10"/>
          </p:nvPr>
        </p:nvSpPr>
        <p:spPr/>
        <p:txBody>
          <a:bodyPr rtlCol="0"/>
          <a:lstStyle>
            <a:lvl1pPr>
              <a:defRPr>
                <a:solidFill>
                  <a:schemeClr val="accent1">
                    <a:lumMod val="75000"/>
                    <a:lumOff val="25000"/>
                  </a:schemeClr>
                </a:solidFill>
              </a:defRPr>
            </a:lvl1pPr>
          </a:lstStyle>
          <a:p>
            <a:pPr rtl="0"/>
            <a:fld id="{FE6CF4E9-F423-4970-91B6-143DF72FA056}" type="datetime1">
              <a:rPr lang="es-ES" noProof="0" smtClean="0"/>
              <a:t>21/06/2021</a:t>
            </a:fld>
            <a:endParaRPr lang="es-ES" noProof="0"/>
          </a:p>
        </p:txBody>
      </p:sp>
      <p:sp>
        <p:nvSpPr>
          <p:cNvPr id="5" name="Marcador de posición de pie de página 4"/>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es-ES" noProof="0"/>
          </a:p>
        </p:txBody>
      </p:sp>
      <p:sp>
        <p:nvSpPr>
          <p:cNvPr id="6" name="Marcador de posición de número de diapositiva 5"/>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Rectángulo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3" y="729658"/>
            <a:ext cx="11029616" cy="988332"/>
          </a:xfrm>
        </p:spPr>
        <p:txBody>
          <a:bodyPr rtlCol="0"/>
          <a:lstStyle/>
          <a:p>
            <a:pPr rtl="0"/>
            <a:r>
              <a:rPr lang="es-ES" noProof="0"/>
              <a:t>Haga clic para modificar el estilo de título del patrón</a:t>
            </a:r>
          </a:p>
        </p:txBody>
      </p:sp>
      <p:sp>
        <p:nvSpPr>
          <p:cNvPr id="3" name="Marcador de posición de contenido 2"/>
          <p:cNvSpPr>
            <a:spLocks noGrp="1"/>
          </p:cNvSpPr>
          <p:nvPr>
            <p:ph sz="half" idx="1" hasCustomPrompt="1"/>
          </p:nvPr>
        </p:nvSpPr>
        <p:spPr>
          <a:xfrm>
            <a:off x="581193" y="2228003"/>
            <a:ext cx="5422390" cy="3633047"/>
          </a:xfrm>
        </p:spPr>
        <p:txBody>
          <a:bodyPr rtlCol="0">
            <a:normAutofit/>
          </a:bodyPr>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contenido 3"/>
          <p:cNvSpPr>
            <a:spLocks noGrp="1"/>
          </p:cNvSpPr>
          <p:nvPr>
            <p:ph sz="half" idx="2" hasCustomPrompt="1"/>
          </p:nvPr>
        </p:nvSpPr>
        <p:spPr>
          <a:xfrm>
            <a:off x="6188417" y="2228003"/>
            <a:ext cx="5422392" cy="3633047"/>
          </a:xfrm>
        </p:spPr>
        <p:txBody>
          <a:bodyPr rtlCol="0">
            <a:normAutofit/>
          </a:bodyPr>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fecha 4"/>
          <p:cNvSpPr>
            <a:spLocks noGrp="1"/>
          </p:cNvSpPr>
          <p:nvPr>
            <p:ph type="dt" sz="half" idx="10"/>
          </p:nvPr>
        </p:nvSpPr>
        <p:spPr/>
        <p:txBody>
          <a:bodyPr rtlCol="0"/>
          <a:lstStyle/>
          <a:p>
            <a:pPr rtl="0"/>
            <a:fld id="{E3955445-6089-478A-9DA1-4738AC4A8C11}" type="datetime1">
              <a:rPr lang="es-ES" noProof="0" smtClean="0"/>
              <a:t>21/06/2021</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1" name="Rectángulo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ítulo 1"/>
          <p:cNvSpPr>
            <a:spLocks noGrp="1"/>
          </p:cNvSpPr>
          <p:nvPr>
            <p:ph type="title"/>
          </p:nvPr>
        </p:nvSpPr>
        <p:spPr>
          <a:xfrm>
            <a:off x="581193" y="729658"/>
            <a:ext cx="11029616" cy="988332"/>
          </a:xfrm>
        </p:spPr>
        <p:txBody>
          <a:bodyPr rtlCol="0"/>
          <a:lstStyle/>
          <a:p>
            <a:pPr rtl="0"/>
            <a:r>
              <a:rPr lang="es-ES" noProof="0"/>
              <a:t>Haga clic para modificar el estilo de título del patrón</a:t>
            </a:r>
          </a:p>
        </p:txBody>
      </p:sp>
      <p:sp>
        <p:nvSpPr>
          <p:cNvPr id="3" name="Marcador de posición de texto 2"/>
          <p:cNvSpPr>
            <a:spLocks noGrp="1"/>
          </p:cNvSpPr>
          <p:nvPr>
            <p:ph type="body" idx="1" hasCustomPrompt="1"/>
          </p:nvPr>
        </p:nvSpPr>
        <p:spPr>
          <a:xfrm>
            <a:off x="887219" y="2250892"/>
            <a:ext cx="5087075" cy="536005"/>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4" name="Marcador de posición de contenido 3"/>
          <p:cNvSpPr>
            <a:spLocks noGrp="1"/>
          </p:cNvSpPr>
          <p:nvPr>
            <p:ph sz="half" idx="2" hasCustomPrompt="1"/>
          </p:nvPr>
        </p:nvSpPr>
        <p:spPr>
          <a:xfrm>
            <a:off x="581194" y="2926052"/>
            <a:ext cx="5393100" cy="2934999"/>
          </a:xfrm>
        </p:spPr>
        <p:txBody>
          <a:bodyPr rtlCol="0" anchor="t">
            <a:normAutofit/>
          </a:bodyPr>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texto 4"/>
          <p:cNvSpPr>
            <a:spLocks noGrp="1"/>
          </p:cNvSpPr>
          <p:nvPr>
            <p:ph type="body" sz="quarter" idx="3" hasCustomPrompt="1"/>
          </p:nvPr>
        </p:nvSpPr>
        <p:spPr>
          <a:xfrm>
            <a:off x="6523735" y="2250892"/>
            <a:ext cx="5087073" cy="553373"/>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6" name="Marcador de posición de contenido 5"/>
          <p:cNvSpPr>
            <a:spLocks noGrp="1"/>
          </p:cNvSpPr>
          <p:nvPr>
            <p:ph sz="quarter" idx="4" hasCustomPrompt="1"/>
          </p:nvPr>
        </p:nvSpPr>
        <p:spPr>
          <a:xfrm>
            <a:off x="6217709" y="2926052"/>
            <a:ext cx="5393100" cy="2934999"/>
          </a:xfrm>
        </p:spPr>
        <p:txBody>
          <a:bodyPr rtlCol="0" anchor="t">
            <a:normAutofit/>
          </a:bodyPr>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fecha 6"/>
          <p:cNvSpPr>
            <a:spLocks noGrp="1"/>
          </p:cNvSpPr>
          <p:nvPr>
            <p:ph type="dt" sz="half" idx="10"/>
          </p:nvPr>
        </p:nvSpPr>
        <p:spPr/>
        <p:txBody>
          <a:bodyPr rtlCol="0"/>
          <a:lstStyle/>
          <a:p>
            <a:pPr rtl="0"/>
            <a:fld id="{F32D574B-5FDE-4FDF-8F45-99828D8C688F}" type="datetime1">
              <a:rPr lang="es-ES" noProof="0" smtClean="0"/>
              <a:t>21/06/2021</a:t>
            </a:fld>
            <a:endParaRPr lang="es-ES" noProof="0"/>
          </a:p>
        </p:txBody>
      </p:sp>
      <p:sp>
        <p:nvSpPr>
          <p:cNvPr id="8" name="Marcador de posición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3" name="Marcador de posición de fecha 2"/>
          <p:cNvSpPr>
            <a:spLocks noGrp="1"/>
          </p:cNvSpPr>
          <p:nvPr>
            <p:ph type="dt" sz="half" idx="10"/>
          </p:nvPr>
        </p:nvSpPr>
        <p:spPr/>
        <p:txBody>
          <a:bodyPr rtlCol="0"/>
          <a:lstStyle/>
          <a:p>
            <a:pPr rtl="0"/>
            <a:fld id="{5C9631C6-D8ED-4343-819F-B7AEF7D4E056}" type="datetime1">
              <a:rPr lang="es-ES" noProof="0" smtClean="0"/>
              <a:t>21/06/2021</a:t>
            </a:fld>
            <a:endParaRPr lang="es-ES" noProof="0"/>
          </a:p>
        </p:txBody>
      </p:sp>
      <p:sp>
        <p:nvSpPr>
          <p:cNvPr id="4" name="Marcador de posición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
        <p:nvSpPr>
          <p:cNvPr id="7" name="Rectángulo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ítulo 1"/>
          <p:cNvSpPr>
            <a:spLocks noGrp="1"/>
          </p:cNvSpPr>
          <p:nvPr>
            <p:ph type="title"/>
          </p:nvPr>
        </p:nvSpPr>
        <p:spPr>
          <a:xfrm>
            <a:off x="575894" y="729658"/>
            <a:ext cx="11029616" cy="988332"/>
          </a:xfrm>
        </p:spPr>
        <p:txBody>
          <a:bodyPr rtlCol="0"/>
          <a:lstStyle/>
          <a:p>
            <a:pPr rtl="0"/>
            <a:r>
              <a:rPr lang="es-ES" noProof="0"/>
              <a:t>Haga clic para modificar el estilo de título del patrón</a:t>
            </a:r>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osición de fecha 1"/>
          <p:cNvSpPr>
            <a:spLocks noGrp="1"/>
          </p:cNvSpPr>
          <p:nvPr>
            <p:ph type="dt" sz="half" idx="10"/>
          </p:nvPr>
        </p:nvSpPr>
        <p:spPr/>
        <p:txBody>
          <a:bodyPr rtlCol="0"/>
          <a:lstStyle/>
          <a:p>
            <a:pPr rtl="0"/>
            <a:fld id="{146FA238-7AE4-47C1-BF2A-706B9C8FFAA8}" type="datetime1">
              <a:rPr lang="es-ES" noProof="0" smtClean="0"/>
              <a:t>21/06/2021</a:t>
            </a:fld>
            <a:endParaRPr lang="es-ES" noProof="0"/>
          </a:p>
        </p:txBody>
      </p:sp>
      <p:sp>
        <p:nvSpPr>
          <p:cNvPr id="3" name="Marcador de posición de pie de página 2"/>
          <p:cNvSpPr>
            <a:spLocks noGrp="1"/>
          </p:cNvSpPr>
          <p:nvPr>
            <p:ph type="ftr" sz="quarter" idx="11"/>
          </p:nvPr>
        </p:nvSpPr>
        <p:spPr/>
        <p:txBody>
          <a:bodyPr rtlCol="0"/>
          <a:lstStyle/>
          <a:p>
            <a:pPr rtl="0"/>
            <a:endParaRPr lang="es-ES" noProof="0"/>
          </a:p>
        </p:txBody>
      </p:sp>
      <p:sp>
        <p:nvSpPr>
          <p:cNvPr id="4" name="Marcador de número de diapositiva 3"/>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9" name="Rectángulo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2" y="5262296"/>
            <a:ext cx="4909445" cy="689514"/>
          </a:xfrm>
        </p:spPr>
        <p:txBody>
          <a:bodyPr rtlCol="0" anchor="ctr"/>
          <a:lstStyle>
            <a:lvl1pPr algn="l">
              <a:defRPr sz="2000" b="0">
                <a:solidFill>
                  <a:schemeClr val="accent1">
                    <a:lumMod val="75000"/>
                    <a:lumOff val="25000"/>
                  </a:schemeClr>
                </a:solidFill>
              </a:defRPr>
            </a:lvl1pPr>
          </a:lstStyle>
          <a:p>
            <a:pPr rtl="0"/>
            <a:r>
              <a:rPr lang="es-ES" noProof="0"/>
              <a:t>Haga clic para modificar el estilo de título del patrón</a:t>
            </a:r>
          </a:p>
        </p:txBody>
      </p:sp>
      <p:sp>
        <p:nvSpPr>
          <p:cNvPr id="3" name="Marcador de posición de contenido 2"/>
          <p:cNvSpPr>
            <a:spLocks noGrp="1"/>
          </p:cNvSpPr>
          <p:nvPr>
            <p:ph idx="1" hasCustomPrompt="1"/>
          </p:nvPr>
        </p:nvSpPr>
        <p:spPr>
          <a:xfrm>
            <a:off x="447816" y="601200"/>
            <a:ext cx="11292840" cy="4204800"/>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p:cNvSpPr>
            <a:spLocks noGrp="1"/>
          </p:cNvSpPr>
          <p:nvPr>
            <p:ph type="body" sz="half" idx="2" hasCustomPrompt="1"/>
          </p:nvPr>
        </p:nvSpPr>
        <p:spPr>
          <a:xfrm>
            <a:off x="5740823" y="5262296"/>
            <a:ext cx="5869987" cy="689515"/>
          </a:xfrm>
        </p:spPr>
        <p:txBody>
          <a:bodyPr rtlCol="0"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dirty="0"/>
              <a:t>Editar Estilos de texto del patrón</a:t>
            </a:r>
          </a:p>
        </p:txBody>
      </p:sp>
      <p:sp>
        <p:nvSpPr>
          <p:cNvPr id="5" name="Marcador de posición de fecha 4"/>
          <p:cNvSpPr>
            <a:spLocks noGrp="1"/>
          </p:cNvSpPr>
          <p:nvPr>
            <p:ph type="dt" sz="half" idx="10"/>
          </p:nvPr>
        </p:nvSpPr>
        <p:spPr/>
        <p:txBody>
          <a:bodyPr rtlCol="0"/>
          <a:lstStyle>
            <a:lvl1pPr>
              <a:defRPr>
                <a:solidFill>
                  <a:schemeClr val="accent1">
                    <a:lumMod val="75000"/>
                    <a:lumOff val="25000"/>
                  </a:schemeClr>
                </a:solidFill>
              </a:defRPr>
            </a:lvl1pPr>
          </a:lstStyle>
          <a:p>
            <a:pPr rtl="0"/>
            <a:fld id="{1E6D5EDF-0088-49D6-AAFA-F513F5E3B893}" type="datetime1">
              <a:rPr lang="es-ES" noProof="0" smtClean="0"/>
              <a:t>21/06/2021</a:t>
            </a:fld>
            <a:endParaRPr lang="es-ES" noProof="0"/>
          </a:p>
        </p:txBody>
      </p:sp>
      <p:sp>
        <p:nvSpPr>
          <p:cNvPr id="6" name="Marcador de posición de pie de página 5"/>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es-ES" noProof="0"/>
          </a:p>
        </p:txBody>
      </p:sp>
      <p:sp>
        <p:nvSpPr>
          <p:cNvPr id="7" name="Marcador de posición de número de diapositiva 6"/>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581193" y="4693389"/>
            <a:ext cx="11029616" cy="566738"/>
          </a:xfrm>
        </p:spPr>
        <p:txBody>
          <a:bodyPr rtlCol="0" anchor="b">
            <a:normAutofit/>
          </a:bodyPr>
          <a:lstStyle>
            <a:lvl1pPr algn="l">
              <a:defRPr sz="2400" b="0">
                <a:solidFill>
                  <a:schemeClr val="accent1"/>
                </a:solidFill>
              </a:defRPr>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447817" y="599725"/>
            <a:ext cx="11290859" cy="3557252"/>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4" name="Marcador de posición de texto 3"/>
          <p:cNvSpPr>
            <a:spLocks noGrp="1"/>
          </p:cNvSpPr>
          <p:nvPr>
            <p:ph type="body" sz="half" idx="2" hasCustomPrompt="1"/>
          </p:nvPr>
        </p:nvSpPr>
        <p:spPr>
          <a:xfrm>
            <a:off x="581192" y="5260127"/>
            <a:ext cx="11029617" cy="598671"/>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5" name="Marcador de posición de fecha 4"/>
          <p:cNvSpPr>
            <a:spLocks noGrp="1"/>
          </p:cNvSpPr>
          <p:nvPr>
            <p:ph type="dt" sz="half" idx="10"/>
          </p:nvPr>
        </p:nvSpPr>
        <p:spPr/>
        <p:txBody>
          <a:bodyPr rtlCol="0"/>
          <a:lstStyle/>
          <a:p>
            <a:pPr rtl="0"/>
            <a:fld id="{9E2E0ACB-2DC9-41EC-A846-D82D047DE411}" type="datetime1">
              <a:rPr lang="es-ES" noProof="0" smtClean="0"/>
              <a:t>21/06/2021</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posición de título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pPr rtl="0"/>
            <a:fld id="{8DB00A2C-96CA-430C-81E9-81B790CC7C63}" type="datetime1">
              <a:rPr lang="es-ES" noProof="0" smtClean="0"/>
              <a:t>21/06/2021</a:t>
            </a:fld>
            <a:endParaRPr lang="es-ES" noProof="0"/>
          </a:p>
        </p:txBody>
      </p:sp>
      <p:sp>
        <p:nvSpPr>
          <p:cNvPr id="5" name="Marcador de posición de pie de página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pPr rtl="0"/>
            <a:endParaRPr lang="es-ES" noProof="0"/>
          </a:p>
        </p:txBody>
      </p:sp>
      <p:sp>
        <p:nvSpPr>
          <p:cNvPr id="6" name="Marcador de posición de número de diapositiva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pPr rtl="0"/>
            <a:fld id="{D57F1E4F-1CFF-5643-939E-217C01CDF565}" type="slidenum">
              <a:rPr lang="es-ES" noProof="0" smtClean="0"/>
              <a:pPr rtl="0"/>
              <a:t>‹Nº›</a:t>
            </a:fld>
            <a:endParaRPr lang="es-ES" noProof="0"/>
          </a:p>
        </p:txBody>
      </p:sp>
      <p:sp>
        <p:nvSpPr>
          <p:cNvPr id="9" name="Rectángulo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ángulo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ángulo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youtube.com/watch?v=Dm-zy5f4qIo"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www.ub.edu/matefest_infofest2011/triptics/fractal.pdf"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ángulo 14">
            <a:extLst>
              <a:ext uri="{FF2B5EF4-FFF2-40B4-BE49-F238E27FC236}">
                <a16:creationId xmlns:a16="http://schemas.microsoft.com/office/drawing/2014/main" xmlns="" id="{493D4EDA-58E0-40CC-B3CA-14CDEB349D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2052" name="Picture 4" descr="Fondos de pantalla fractales - FondosMi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upo 16">
            <a:extLst>
              <a:ext uri="{FF2B5EF4-FFF2-40B4-BE49-F238E27FC236}">
                <a16:creationId xmlns:a16="http://schemas.microsoft.com/office/drawing/2014/main" xmlns="" id="{AA9EB0BC-A85E-4C26-B355-5DFCEF6CCB4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46534" y="453643"/>
            <a:ext cx="11298933" cy="98554"/>
            <a:chOff x="446534" y="453643"/>
            <a:chExt cx="11298933" cy="98554"/>
          </a:xfrm>
        </p:grpSpPr>
        <p:sp>
          <p:nvSpPr>
            <p:cNvPr id="18" name="Rectángulo 17">
              <a:extLst>
                <a:ext uri="{FF2B5EF4-FFF2-40B4-BE49-F238E27FC236}">
                  <a16:creationId xmlns:a16="http://schemas.microsoft.com/office/drawing/2014/main" xmlns="" id="{3643E56B-BD42-413D-B17D-7958270F5DE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ángulo 18">
              <a:extLst>
                <a:ext uri="{FF2B5EF4-FFF2-40B4-BE49-F238E27FC236}">
                  <a16:creationId xmlns:a16="http://schemas.microsoft.com/office/drawing/2014/main" xmlns="" id="{96C04F74-9467-4FA5-95DC-8D481A29740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ángulo 19">
              <a:extLst>
                <a:ext uri="{FF2B5EF4-FFF2-40B4-BE49-F238E27FC236}">
                  <a16:creationId xmlns:a16="http://schemas.microsoft.com/office/drawing/2014/main" xmlns="" id="{D73DE1C3-5C37-42E9-A3F0-256F1938327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ángulo 21">
            <a:extLst>
              <a:ext uri="{FF2B5EF4-FFF2-40B4-BE49-F238E27FC236}">
                <a16:creationId xmlns:a16="http://schemas.microsoft.com/office/drawing/2014/main" xmlns="" id="{4A2E7EC3-E07C-46CE-9B25-41865A506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xmlns="" id="{C02C5318-1A1E-49D0-B2E2-A4B0FA9E8A40}"/>
              </a:ext>
            </a:extLst>
          </p:cNvPr>
          <p:cNvSpPr>
            <a:spLocks noGrp="1"/>
          </p:cNvSpPr>
          <p:nvPr>
            <p:ph type="ctrTitle"/>
          </p:nvPr>
        </p:nvSpPr>
        <p:spPr>
          <a:xfrm>
            <a:off x="581191" y="4572000"/>
            <a:ext cx="10993549" cy="895244"/>
          </a:xfrm>
        </p:spPr>
        <p:txBody>
          <a:bodyPr rtlCol="0">
            <a:noAutofit/>
          </a:bodyPr>
          <a:lstStyle/>
          <a:p>
            <a:pPr rtl="0"/>
            <a:r>
              <a:rPr lang="es-ES" sz="4500" dirty="0">
                <a:solidFill>
                  <a:schemeClr val="bg1"/>
                </a:solidFill>
              </a:rPr>
              <a:t>FRACTAL</a:t>
            </a:r>
          </a:p>
        </p:txBody>
      </p:sp>
      <p:sp>
        <p:nvSpPr>
          <p:cNvPr id="3" name="Subtítulo 2">
            <a:extLst>
              <a:ext uri="{FF2B5EF4-FFF2-40B4-BE49-F238E27FC236}">
                <a16:creationId xmlns:a16="http://schemas.microsoft.com/office/drawing/2014/main" xmlns="" id="{48B6CF59-4E5B-494D-A2F7-97ADD01E6497}"/>
              </a:ext>
            </a:extLst>
          </p:cNvPr>
          <p:cNvSpPr>
            <a:spLocks noGrp="1"/>
          </p:cNvSpPr>
          <p:nvPr>
            <p:ph type="subTitle" idx="1"/>
          </p:nvPr>
        </p:nvSpPr>
        <p:spPr>
          <a:xfrm>
            <a:off x="581194" y="5467246"/>
            <a:ext cx="10993546" cy="484822"/>
          </a:xfrm>
        </p:spPr>
        <p:txBody>
          <a:bodyPr rtlCol="0">
            <a:normAutofit/>
          </a:bodyPr>
          <a:lstStyle/>
          <a:p>
            <a:pPr rtl="0"/>
            <a:r>
              <a:rPr lang="es-ES" dirty="0" smtClean="0">
                <a:solidFill>
                  <a:srgbClr val="0070C0"/>
                </a:solidFill>
              </a:rPr>
              <a:t> </a:t>
            </a:r>
            <a:r>
              <a:rPr lang="es-MX" b="0" i="0" u="none" strike="noStrike" dirty="0" smtClean="0">
                <a:solidFill>
                  <a:srgbClr val="0070C0"/>
                </a:solidFill>
                <a:effectLst/>
                <a:latin typeface="BentonSansBBVA-Book"/>
                <a:hlinkClick r:id="rId4">
                  <a:extLst>
                    <a:ext uri="{A12FA001-AC4F-418D-AE19-62706E023703}">
                      <ahyp:hlinkClr xmlns:ahyp="http://schemas.microsoft.com/office/drawing/2018/hyperlinkcolor" xmlns="" val="tx"/>
                    </a:ext>
                  </a:extLst>
                </a:hlinkClick>
              </a:rPr>
              <a:t>“La huella </a:t>
            </a:r>
            <a:r>
              <a:rPr lang="es-MX" b="0" i="0" u="none" strike="noStrike" dirty="0">
                <a:solidFill>
                  <a:srgbClr val="0070C0"/>
                </a:solidFill>
                <a:effectLst/>
                <a:latin typeface="BentonSansBBVA-Book"/>
                <a:hlinkClick r:id="rId4">
                  <a:extLst>
                    <a:ext uri="{A12FA001-AC4F-418D-AE19-62706E023703}">
                      <ahyp:hlinkClr xmlns:ahyp="http://schemas.microsoft.com/office/drawing/2018/hyperlinkcolor" xmlns="" val="tx"/>
                    </a:ext>
                  </a:extLst>
                </a:hlinkClick>
              </a:rPr>
              <a:t>digital de Dios”</a:t>
            </a:r>
            <a:r>
              <a:rPr lang="es-MX" b="0" i="0" dirty="0">
                <a:solidFill>
                  <a:srgbClr val="0070C0"/>
                </a:solidFill>
                <a:effectLst/>
                <a:latin typeface="BentonSansBBVA-Book"/>
              </a:rPr>
              <a:t> </a:t>
            </a:r>
            <a:endParaRPr lang="es-ES" dirty="0">
              <a:solidFill>
                <a:srgbClr val="0070C0"/>
              </a:solidFill>
            </a:endParaRPr>
          </a:p>
        </p:txBody>
      </p:sp>
    </p:spTree>
    <p:extLst>
      <p:ext uri="{BB962C8B-B14F-4D97-AF65-F5344CB8AC3E}">
        <p14:creationId xmlns:p14="http://schemas.microsoft.com/office/powerpoint/2010/main" val="14877007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¿QUÉ ES EL PLANO COMPLEJO?</a:t>
            </a:r>
          </a:p>
        </p:txBody>
      </p:sp>
      <p:sp>
        <p:nvSpPr>
          <p:cNvPr id="3" name="Marcador de contenido 2"/>
          <p:cNvSpPr>
            <a:spLocks noGrp="1"/>
          </p:cNvSpPr>
          <p:nvPr>
            <p:ph sz="half" idx="1"/>
          </p:nvPr>
        </p:nvSpPr>
        <p:spPr/>
        <p:txBody>
          <a:bodyPr>
            <a:normAutofit/>
          </a:bodyPr>
          <a:lstStyle/>
          <a:p>
            <a:r>
              <a:rPr lang="es-MX" sz="2400" b="1" dirty="0">
                <a:solidFill>
                  <a:schemeClr val="tx1"/>
                </a:solidFill>
                <a:latin typeface="Candara" panose="020E0502030303020204" pitchFamily="34" charset="0"/>
              </a:rPr>
              <a:t>Es una forma en la cual podemos visualizar números complejos, consiste de los líneas que se intersectan en el punto (0, 0).</a:t>
            </a:r>
          </a:p>
        </p:txBody>
      </p:sp>
      <p:pic>
        <p:nvPicPr>
          <p:cNvPr id="1026" name="Picture 2" descr="Plano complejo - Wikipedia, la enciclopedia lib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14813" y="2665052"/>
            <a:ext cx="3195996" cy="3195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3835594"/>
      </p:ext>
    </p:ext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ppt_w</p:attrName>
                                        </p:attrNameLst>
                                      </p:cBhvr>
                                      <p:tavLst>
                                        <p:tav tm="0">
                                          <p:val>
                                            <p:fltVal val="0"/>
                                          </p:val>
                                        </p:tav>
                                        <p:tav tm="100000">
                                          <p:val>
                                            <p:strVal val="#ppt_w"/>
                                          </p:val>
                                        </p:tav>
                                      </p:tavLst>
                                    </p:anim>
                                    <p:anim calcmode="lin" valueType="num">
                                      <p:cBhvr>
                                        <p:cTn id="8" dur="1000" fill="hold"/>
                                        <p:tgtEl>
                                          <p:spTgt spid="1026"/>
                                        </p:tgtEl>
                                        <p:attrNameLst>
                                          <p:attrName>ppt_h</p:attrName>
                                        </p:attrNameLst>
                                      </p:cBhvr>
                                      <p:tavLst>
                                        <p:tav tm="0">
                                          <p:val>
                                            <p:fltVal val="0"/>
                                          </p:val>
                                        </p:tav>
                                        <p:tav tm="100000">
                                          <p:val>
                                            <p:strVal val="#ppt_h"/>
                                          </p:val>
                                        </p:tav>
                                      </p:tavLst>
                                    </p:anim>
                                    <p:anim calcmode="lin" valueType="num">
                                      <p:cBhvr>
                                        <p:cTn id="9" dur="1000" fill="hold"/>
                                        <p:tgtEl>
                                          <p:spTgt spid="1026"/>
                                        </p:tgtEl>
                                        <p:attrNameLst>
                                          <p:attrName>style.rotation</p:attrName>
                                        </p:attrNameLst>
                                      </p:cBhvr>
                                      <p:tavLst>
                                        <p:tav tm="0">
                                          <p:val>
                                            <p:fltVal val="90"/>
                                          </p:val>
                                        </p:tav>
                                        <p:tav tm="100000">
                                          <p:val>
                                            <p:fltVal val="0"/>
                                          </p:val>
                                        </p:tav>
                                      </p:tavLst>
                                    </p:anim>
                                    <p:animEffect transition="in" filter="fade">
                                      <p:cBhvr>
                                        <p:cTn id="10" dur="1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ractales, efecto mariposa y la Teoría del Caos – Mi Septiembre Rojo"/>
          <p:cNvPicPr>
            <a:picLocks noChangeAspect="1" noChangeArrowheads="1"/>
          </p:cNvPicPr>
          <p:nvPr/>
        </p:nvPicPr>
        <p:blipFill rotWithShape="1">
          <a:blip r:embed="rId2">
            <a:extLst>
              <a:ext uri="{28A0092B-C50C-407E-A947-70E740481C1C}">
                <a14:useLocalDpi xmlns:a14="http://schemas.microsoft.com/office/drawing/2010/main" val="0"/>
              </a:ext>
            </a:extLst>
          </a:blip>
          <a:srcRect l="23110" t="58272" r="25192"/>
          <a:stretch/>
        </p:blipFill>
        <p:spPr bwMode="auto">
          <a:xfrm>
            <a:off x="828135" y="3407433"/>
            <a:ext cx="4727276" cy="997609"/>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title"/>
          </p:nvPr>
        </p:nvSpPr>
        <p:spPr/>
        <p:txBody>
          <a:bodyPr/>
          <a:lstStyle/>
          <a:p>
            <a:r>
              <a:rPr lang="es-MX" dirty="0"/>
              <a:t>Formula</a:t>
            </a:r>
          </a:p>
        </p:txBody>
      </p:sp>
      <p:sp>
        <p:nvSpPr>
          <p:cNvPr id="4" name="Marcador de contenido 3"/>
          <p:cNvSpPr>
            <a:spLocks noGrp="1"/>
          </p:cNvSpPr>
          <p:nvPr>
            <p:ph sz="half" idx="2"/>
          </p:nvPr>
        </p:nvSpPr>
        <p:spPr/>
        <p:txBody>
          <a:bodyPr>
            <a:normAutofit/>
          </a:bodyPr>
          <a:lstStyle/>
          <a:p>
            <a:r>
              <a:rPr lang="es-MX" sz="2400" b="1" dirty="0">
                <a:solidFill>
                  <a:schemeClr val="tx1"/>
                </a:solidFill>
                <a:latin typeface="Candara" panose="020E0502030303020204" pitchFamily="34" charset="0"/>
              </a:rPr>
              <a:t>El valor de Z va cambiando en cada iteración, mientras que el de C se mantiene constante debido a que representa el numero complejo del pixel que estamos procesando</a:t>
            </a:r>
          </a:p>
        </p:txBody>
      </p:sp>
    </p:spTree>
    <p:extLst>
      <p:ext uri="{BB962C8B-B14F-4D97-AF65-F5344CB8AC3E}">
        <p14:creationId xmlns:p14="http://schemas.microsoft.com/office/powerpoint/2010/main" val="94679572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2050"/>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FORMULA</a:t>
            </a:r>
          </a:p>
        </p:txBody>
      </p:sp>
      <p:sp>
        <p:nvSpPr>
          <p:cNvPr id="3" name="Marcador de contenido 2"/>
          <p:cNvSpPr>
            <a:spLocks noGrp="1"/>
          </p:cNvSpPr>
          <p:nvPr>
            <p:ph sz="half" idx="1"/>
          </p:nvPr>
        </p:nvSpPr>
        <p:spPr/>
        <p:txBody>
          <a:bodyPr>
            <a:normAutofit/>
          </a:bodyPr>
          <a:lstStyle/>
          <a:p>
            <a:r>
              <a:rPr lang="es-MX" sz="2400" b="1" dirty="0">
                <a:solidFill>
                  <a:schemeClr val="tx1"/>
                </a:solidFill>
                <a:latin typeface="Candara" panose="020E0502030303020204" pitchFamily="34" charset="0"/>
              </a:rPr>
              <a:t>Se realiza la iteración hasta que el valor de Z diverge. Para algunos valores de C, el valor de Z nunca diverge, este es el que pertenece al conjunto</a:t>
            </a:r>
          </a:p>
        </p:txBody>
      </p:sp>
      <p:pic>
        <p:nvPicPr>
          <p:cNvPr id="3076" name="Picture 4" descr="Mente Enjambre - Magazine Cultural: El conjunto de Mandelbr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69183" y="2739600"/>
            <a:ext cx="2343150" cy="2609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7810632"/>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anim calcmode="lin" valueType="num">
                                      <p:cBhvr additive="base">
                                        <p:cTn id="7" dur="500" fill="hold"/>
                                        <p:tgtEl>
                                          <p:spTgt spid="3076"/>
                                        </p:tgtEl>
                                        <p:attrNameLst>
                                          <p:attrName>ppt_x</p:attrName>
                                        </p:attrNameLst>
                                      </p:cBhvr>
                                      <p:tavLst>
                                        <p:tav tm="0">
                                          <p:val>
                                            <p:strVal val="#ppt_x"/>
                                          </p:val>
                                        </p:tav>
                                        <p:tav tm="100000">
                                          <p:val>
                                            <p:strVal val="#ppt_x"/>
                                          </p:val>
                                        </p:tav>
                                      </p:tavLst>
                                    </p:anim>
                                    <p:anim calcmode="lin" valueType="num">
                                      <p:cBhvr additive="base">
                                        <p:cTn id="8" dur="500" fill="hold"/>
                                        <p:tgtEl>
                                          <p:spTgt spid="307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FORMULA</a:t>
            </a:r>
          </a:p>
        </p:txBody>
      </p:sp>
      <p:pic>
        <p:nvPicPr>
          <p:cNvPr id="6" name="Imagen 5"/>
          <p:cNvPicPr>
            <a:picLocks noChangeAspect="1"/>
          </p:cNvPicPr>
          <p:nvPr/>
        </p:nvPicPr>
        <p:blipFill rotWithShape="1">
          <a:blip r:embed="rId2"/>
          <a:srcRect l="18653" t="22798" r="22377" b="21589"/>
          <a:stretch/>
        </p:blipFill>
        <p:spPr>
          <a:xfrm>
            <a:off x="581193" y="2659047"/>
            <a:ext cx="5483177" cy="2908704"/>
          </a:xfrm>
          <a:prstGeom prst="rect">
            <a:avLst/>
          </a:prstGeom>
        </p:spPr>
      </p:pic>
      <p:sp>
        <p:nvSpPr>
          <p:cNvPr id="10" name="Marcador de contenido 3"/>
          <p:cNvSpPr>
            <a:spLocks noGrp="1"/>
          </p:cNvSpPr>
          <p:nvPr>
            <p:ph sz="half" idx="2"/>
          </p:nvPr>
        </p:nvSpPr>
        <p:spPr>
          <a:xfrm>
            <a:off x="6340817" y="2380403"/>
            <a:ext cx="5422392" cy="3633047"/>
          </a:xfrm>
        </p:spPr>
        <p:txBody>
          <a:bodyPr>
            <a:normAutofit/>
          </a:bodyPr>
          <a:lstStyle/>
          <a:p>
            <a:r>
              <a:rPr lang="es-MX" sz="2400" b="1" dirty="0" smtClean="0">
                <a:latin typeface="Candara" panose="020E0502030303020204" pitchFamily="34" charset="0"/>
              </a:rPr>
              <a:t>Como Z es un numero complejo, se debe obtener el cuadrado del binomio, para al final agrupar el resultado en reales e imaginarios.</a:t>
            </a:r>
            <a:endParaRPr lang="es-MX" sz="2400" b="1" dirty="0">
              <a:latin typeface="Candara" panose="020E0502030303020204" pitchFamily="34" charset="0"/>
            </a:endParaRPr>
          </a:p>
        </p:txBody>
      </p:sp>
    </p:spTree>
    <p:extLst>
      <p:ext uri="{BB962C8B-B14F-4D97-AF65-F5344CB8AC3E}">
        <p14:creationId xmlns:p14="http://schemas.microsoft.com/office/powerpoint/2010/main" val="2716227513"/>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Los colores</a:t>
            </a:r>
          </a:p>
        </p:txBody>
      </p:sp>
      <p:sp>
        <p:nvSpPr>
          <p:cNvPr id="4" name="Marcador de contenido 3"/>
          <p:cNvSpPr>
            <a:spLocks noGrp="1"/>
          </p:cNvSpPr>
          <p:nvPr>
            <p:ph sz="half" idx="2"/>
          </p:nvPr>
        </p:nvSpPr>
        <p:spPr/>
        <p:txBody>
          <a:bodyPr>
            <a:normAutofit/>
          </a:bodyPr>
          <a:lstStyle/>
          <a:p>
            <a:r>
              <a:rPr lang="es-MX" sz="2400" b="1" dirty="0">
                <a:solidFill>
                  <a:schemeClr val="tx1"/>
                </a:solidFill>
                <a:latin typeface="Candara" panose="020E0502030303020204" pitchFamily="34" charset="0"/>
              </a:rPr>
              <a:t>Los colores que podemos llegar a observar, se obtienen al llevar un conteo del numero de iteraciones. Como algunos valores de Z no divergen, se debe colocar un numero máximo de iteraciones</a:t>
            </a:r>
          </a:p>
        </p:txBody>
      </p:sp>
      <p:pic>
        <p:nvPicPr>
          <p:cNvPr id="5" name="Picture 2" descr="Explorá el conjunto de Mandelbrot (Fractal online+Softw... en Taring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2406635"/>
            <a:ext cx="5383062" cy="40372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991550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Los colores</a:t>
            </a:r>
          </a:p>
        </p:txBody>
      </p:sp>
      <p:sp>
        <p:nvSpPr>
          <p:cNvPr id="3" name="Marcador de contenido 2"/>
          <p:cNvSpPr>
            <a:spLocks noGrp="1"/>
          </p:cNvSpPr>
          <p:nvPr>
            <p:ph sz="half" idx="1"/>
          </p:nvPr>
        </p:nvSpPr>
        <p:spPr/>
        <p:txBody>
          <a:bodyPr>
            <a:normAutofit/>
          </a:bodyPr>
          <a:lstStyle/>
          <a:p>
            <a:r>
              <a:rPr lang="es-MX" sz="2400" b="1" dirty="0">
                <a:solidFill>
                  <a:schemeClr val="tx1"/>
                </a:solidFill>
                <a:latin typeface="Candara" panose="020E0502030303020204" pitchFamily="34" charset="0"/>
              </a:rPr>
              <a:t>Por lo tanto, si paramos por llegar al limite de iteraciones, se  pinta de negro, pero si paramos por haber salido del circulo de radio 2, entonces se pinta de acuerdo a las iteraciones que realizó.</a:t>
            </a:r>
          </a:p>
        </p:txBody>
      </p:sp>
      <p:pic>
        <p:nvPicPr>
          <p:cNvPr id="5" name="Imagen 4"/>
          <p:cNvPicPr>
            <a:picLocks noChangeAspect="1"/>
          </p:cNvPicPr>
          <p:nvPr/>
        </p:nvPicPr>
        <p:blipFill rotWithShape="1">
          <a:blip r:embed="rId2"/>
          <a:srcRect l="46627" t="18365" r="20401" b="23774"/>
          <a:stretch/>
        </p:blipFill>
        <p:spPr>
          <a:xfrm>
            <a:off x="7065035" y="2327181"/>
            <a:ext cx="3579962" cy="3533869"/>
          </a:xfrm>
          <a:prstGeom prst="rect">
            <a:avLst/>
          </a:prstGeom>
        </p:spPr>
      </p:pic>
    </p:spTree>
    <p:extLst>
      <p:ext uri="{BB962C8B-B14F-4D97-AF65-F5344CB8AC3E}">
        <p14:creationId xmlns:p14="http://schemas.microsoft.com/office/powerpoint/2010/main" val="231797672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ángulo 9">
            <a:extLst>
              <a:ext uri="{FF2B5EF4-FFF2-40B4-BE49-F238E27FC236}">
                <a16:creationId xmlns:a16="http://schemas.microsoft.com/office/drawing/2014/main" xmlns="" id="{379F11E2-8BA5-4C5C-AE7C-361E5EA011F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2" name="Rectángulo 11">
            <a:extLst>
              <a:ext uri="{FF2B5EF4-FFF2-40B4-BE49-F238E27FC236}">
                <a16:creationId xmlns:a16="http://schemas.microsoft.com/office/drawing/2014/main" xmlns="" id="{7C00E1DA-EC7C-40FC-95E3-11FDCD2E429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xmlns="" id="{0F87E73C-2B1A-4602-BFBE-CFE1E55D9B38}"/>
              </a:ext>
            </a:extLst>
          </p:cNvPr>
          <p:cNvSpPr>
            <a:spLocks noGrp="1"/>
          </p:cNvSpPr>
          <p:nvPr>
            <p:ph type="ctrTitle"/>
          </p:nvPr>
        </p:nvSpPr>
        <p:spPr>
          <a:xfrm>
            <a:off x="8296275" y="1419226"/>
            <a:ext cx="3081576" cy="1746762"/>
          </a:xfrm>
        </p:spPr>
        <p:txBody>
          <a:bodyPr rtlCol="0">
            <a:normAutofit/>
          </a:bodyPr>
          <a:lstStyle/>
          <a:p>
            <a:pPr rtl="0"/>
            <a:r>
              <a:rPr lang="es-ES" dirty="0">
                <a:solidFill>
                  <a:srgbClr val="FFFFFF"/>
                </a:solidFill>
              </a:rPr>
              <a:t>Gracias</a:t>
            </a:r>
            <a:br>
              <a:rPr lang="es-ES" dirty="0">
                <a:solidFill>
                  <a:srgbClr val="FFFFFF"/>
                </a:solidFill>
              </a:rPr>
            </a:br>
            <a:endParaRPr lang="es-ES" dirty="0">
              <a:solidFill>
                <a:srgbClr val="FFFFFF"/>
              </a:solidFill>
            </a:endParaRPr>
          </a:p>
        </p:txBody>
      </p:sp>
      <p:sp>
        <p:nvSpPr>
          <p:cNvPr id="3" name="Subtítulo 2">
            <a:extLst>
              <a:ext uri="{FF2B5EF4-FFF2-40B4-BE49-F238E27FC236}">
                <a16:creationId xmlns:a16="http://schemas.microsoft.com/office/drawing/2014/main" xmlns="" id="{A9CB511D-EA45-4336-847C-1252667143B5}"/>
              </a:ext>
            </a:extLst>
          </p:cNvPr>
          <p:cNvSpPr>
            <a:spLocks noGrp="1"/>
          </p:cNvSpPr>
          <p:nvPr>
            <p:ph type="subTitle" idx="1"/>
          </p:nvPr>
        </p:nvSpPr>
        <p:spPr>
          <a:xfrm>
            <a:off x="8296275" y="3505095"/>
            <a:ext cx="3081576" cy="2629006"/>
          </a:xfrm>
        </p:spPr>
        <p:txBody>
          <a:bodyPr rtlCol="0">
            <a:normAutofit/>
          </a:bodyPr>
          <a:lstStyle/>
          <a:p>
            <a:pPr marL="285750" indent="-285750" rtl="0">
              <a:buFont typeface="Arial" panose="020B0604020202020204" pitchFamily="34" charset="0"/>
              <a:buChar char="•"/>
            </a:pPr>
            <a:r>
              <a:rPr lang="es-ES" dirty="0">
                <a:solidFill>
                  <a:schemeClr val="bg2"/>
                </a:solidFill>
              </a:rPr>
              <a:t>José Martínez Hernández</a:t>
            </a:r>
          </a:p>
          <a:p>
            <a:pPr marL="285750" indent="-285750" rtl="0">
              <a:buFont typeface="Arial" panose="020B0604020202020204" pitchFamily="34" charset="0"/>
              <a:buChar char="•"/>
            </a:pPr>
            <a:r>
              <a:rPr lang="es-ES" dirty="0">
                <a:solidFill>
                  <a:schemeClr val="bg2"/>
                </a:solidFill>
              </a:rPr>
              <a:t>Maria del Carmen Gonzalez Arce</a:t>
            </a:r>
          </a:p>
          <a:p>
            <a:pPr marL="285750" indent="-285750" rtl="0">
              <a:buFont typeface="Arial" panose="020B0604020202020204" pitchFamily="34" charset="0"/>
              <a:buChar char="•"/>
            </a:pPr>
            <a:r>
              <a:rPr lang="es-ES" dirty="0">
                <a:solidFill>
                  <a:schemeClr val="bg2"/>
                </a:solidFill>
              </a:rPr>
              <a:t>Alejandro Trejo Godínez</a:t>
            </a:r>
          </a:p>
          <a:p>
            <a:pPr marL="285750" indent="-285750" rtl="0">
              <a:buFont typeface="Arial" panose="020B0604020202020204" pitchFamily="34" charset="0"/>
              <a:buChar char="•"/>
            </a:pPr>
            <a:r>
              <a:rPr lang="es-ES" dirty="0">
                <a:solidFill>
                  <a:schemeClr val="bg2"/>
                </a:solidFill>
              </a:rPr>
              <a:t>Maria de los ángeles lozano castillo  </a:t>
            </a:r>
          </a:p>
        </p:txBody>
      </p:sp>
      <p:grpSp>
        <p:nvGrpSpPr>
          <p:cNvPr id="14" name="Grupo 13">
            <a:extLst>
              <a:ext uri="{FF2B5EF4-FFF2-40B4-BE49-F238E27FC236}">
                <a16:creationId xmlns:a16="http://schemas.microsoft.com/office/drawing/2014/main" xmlns="" id="{9A421166-2996-41A7-B094-AE5316F347DD}"/>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46534" y="453643"/>
            <a:ext cx="11298933" cy="98554"/>
            <a:chOff x="446534" y="453643"/>
            <a:chExt cx="11298933" cy="98554"/>
          </a:xfrm>
        </p:grpSpPr>
        <p:sp>
          <p:nvSpPr>
            <p:cNvPr id="15" name="Rectángulo 14">
              <a:extLst>
                <a:ext uri="{FF2B5EF4-FFF2-40B4-BE49-F238E27FC236}">
                  <a16:creationId xmlns:a16="http://schemas.microsoft.com/office/drawing/2014/main" xmlns="" id="{FDBB1B92-A3EB-43E4-8FAB-D20E8ED14C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ángulo 15">
              <a:extLst>
                <a:ext uri="{FF2B5EF4-FFF2-40B4-BE49-F238E27FC236}">
                  <a16:creationId xmlns:a16="http://schemas.microsoft.com/office/drawing/2014/main" xmlns="" id="{3F3972F4-FE7E-48EA-AAD8-9BE5750A66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ángulo 16">
              <a:extLst>
                <a:ext uri="{FF2B5EF4-FFF2-40B4-BE49-F238E27FC236}">
                  <a16:creationId xmlns:a16="http://schemas.microsoft.com/office/drawing/2014/main" xmlns="" id="{221614E5-870B-4D5E-A43B-8FF7E532348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pic>
        <p:nvPicPr>
          <p:cNvPr id="5122" name="Picture 2"/>
          <p:cNvPicPr>
            <a:picLocks noChangeAspect="1" noChangeArrowheads="1"/>
          </p:cNvPicPr>
          <p:nvPr/>
        </p:nvPicPr>
        <p:blipFill>
          <a:blip r:embed="rId3"/>
          <a:srcRect l="13661" r="13661"/>
          <a:stretch/>
        </p:blipFill>
        <p:spPr bwMode="auto">
          <a:xfrm>
            <a:off x="449864" y="723900"/>
            <a:ext cx="7478795" cy="5659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13474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¿FRACTAL?</a:t>
            </a:r>
          </a:p>
        </p:txBody>
      </p:sp>
      <p:sp>
        <p:nvSpPr>
          <p:cNvPr id="3" name="Marcador de contenido 2"/>
          <p:cNvSpPr>
            <a:spLocks noGrp="1"/>
          </p:cNvSpPr>
          <p:nvPr>
            <p:ph idx="1"/>
          </p:nvPr>
        </p:nvSpPr>
        <p:spPr>
          <a:xfrm>
            <a:off x="581192" y="2180496"/>
            <a:ext cx="3544759" cy="3678303"/>
          </a:xfrm>
        </p:spPr>
        <p:txBody>
          <a:bodyPr>
            <a:normAutofit fontScale="92500"/>
          </a:bodyPr>
          <a:lstStyle/>
          <a:p>
            <a:pPr algn="just"/>
            <a:r>
              <a:rPr lang="es-MX" sz="2400" b="1" dirty="0">
                <a:solidFill>
                  <a:schemeClr val="tx1">
                    <a:lumMod val="95000"/>
                    <a:lumOff val="5000"/>
                  </a:schemeClr>
                </a:solidFill>
                <a:latin typeface="Candara" panose="020E0502030303020204" pitchFamily="34" charset="0"/>
              </a:rPr>
              <a:t>Fractal proviene del latín </a:t>
            </a:r>
            <a:r>
              <a:rPr lang="es-MX" sz="2400" b="1" dirty="0" err="1">
                <a:solidFill>
                  <a:schemeClr val="tx1">
                    <a:lumMod val="95000"/>
                    <a:lumOff val="5000"/>
                  </a:schemeClr>
                </a:solidFill>
                <a:latin typeface="Candara" panose="020E0502030303020204" pitchFamily="34" charset="0"/>
              </a:rPr>
              <a:t>fractus</a:t>
            </a:r>
            <a:r>
              <a:rPr lang="es-MX" sz="2400" b="1" dirty="0">
                <a:solidFill>
                  <a:schemeClr val="tx1">
                    <a:lumMod val="95000"/>
                    <a:lumOff val="5000"/>
                  </a:schemeClr>
                </a:solidFill>
                <a:latin typeface="Candara" panose="020E0502030303020204" pitchFamily="34" charset="0"/>
              </a:rPr>
              <a:t>, que significa “Fragmentado” o “Fracturado”. El termino fue acuñado por </a:t>
            </a:r>
            <a:r>
              <a:rPr lang="es-MX" sz="2400" b="1" dirty="0" err="1">
                <a:solidFill>
                  <a:schemeClr val="tx1">
                    <a:lumMod val="95000"/>
                    <a:lumOff val="5000"/>
                  </a:schemeClr>
                </a:solidFill>
                <a:latin typeface="Candara" panose="020E0502030303020204" pitchFamily="34" charset="0"/>
              </a:rPr>
              <a:t>Benoît</a:t>
            </a:r>
            <a:r>
              <a:rPr lang="es-MX" sz="2400" b="1" dirty="0">
                <a:solidFill>
                  <a:schemeClr val="tx1">
                    <a:lumMod val="95000"/>
                    <a:lumOff val="5000"/>
                  </a:schemeClr>
                </a:solidFill>
                <a:latin typeface="Candara" panose="020E0502030303020204" pitchFamily="34" charset="0"/>
              </a:rPr>
              <a:t> </a:t>
            </a:r>
            <a:r>
              <a:rPr lang="es-MX" sz="2400" b="1" dirty="0" err="1">
                <a:solidFill>
                  <a:schemeClr val="tx1">
                    <a:lumMod val="95000"/>
                    <a:lumOff val="5000"/>
                  </a:schemeClr>
                </a:solidFill>
                <a:latin typeface="Candara" panose="020E0502030303020204" pitchFamily="34" charset="0"/>
              </a:rPr>
              <a:t>Mandelbrot</a:t>
            </a:r>
            <a:r>
              <a:rPr lang="es-MX" sz="2400" b="1" dirty="0">
                <a:solidFill>
                  <a:schemeClr val="tx1">
                    <a:lumMod val="95000"/>
                    <a:lumOff val="5000"/>
                  </a:schemeClr>
                </a:solidFill>
                <a:latin typeface="Candara" panose="020E0502030303020204" pitchFamily="34" charset="0"/>
              </a:rPr>
              <a:t> en 1977, al estudio de los objetos fractales se le conoce como geometría fractal</a:t>
            </a:r>
          </a:p>
        </p:txBody>
      </p:sp>
      <p:pic>
        <p:nvPicPr>
          <p:cNvPr id="5" name="Imagen 4">
            <a:extLst>
              <a:ext uri="{FF2B5EF4-FFF2-40B4-BE49-F238E27FC236}">
                <a16:creationId xmlns:a16="http://schemas.microsoft.com/office/drawing/2014/main" xmlns="" id="{D8402393-5E72-4759-9575-AA166E27577E}"/>
              </a:ext>
            </a:extLst>
          </p:cNvPr>
          <p:cNvPicPr>
            <a:picLocks noChangeAspect="1"/>
          </p:cNvPicPr>
          <p:nvPr/>
        </p:nvPicPr>
        <p:blipFill>
          <a:blip r:embed="rId2"/>
          <a:srcRect/>
          <a:stretch/>
        </p:blipFill>
        <p:spPr>
          <a:xfrm>
            <a:off x="6419851" y="1932856"/>
            <a:ext cx="4439369" cy="4439369"/>
          </a:xfrm>
          <a:prstGeom prst="rect">
            <a:avLst/>
          </a:prstGeom>
        </p:spPr>
      </p:pic>
    </p:spTree>
    <p:extLst>
      <p:ext uri="{BB962C8B-B14F-4D97-AF65-F5344CB8AC3E}">
        <p14:creationId xmlns:p14="http://schemas.microsoft.com/office/powerpoint/2010/main" val="27729226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¿QUÉ ES UN FRACTAL?</a:t>
            </a:r>
          </a:p>
        </p:txBody>
      </p:sp>
      <p:sp>
        <p:nvSpPr>
          <p:cNvPr id="3" name="Marcador de contenido 2"/>
          <p:cNvSpPr>
            <a:spLocks noGrp="1"/>
          </p:cNvSpPr>
          <p:nvPr>
            <p:ph sz="half" idx="1"/>
          </p:nvPr>
        </p:nvSpPr>
        <p:spPr>
          <a:xfrm>
            <a:off x="6285308" y="2391289"/>
            <a:ext cx="5422390" cy="3633047"/>
          </a:xfrm>
        </p:spPr>
        <p:txBody>
          <a:bodyPr>
            <a:normAutofit/>
          </a:bodyPr>
          <a:lstStyle/>
          <a:p>
            <a:pPr algn="ctr"/>
            <a:r>
              <a:rPr lang="es-MX" sz="2800" b="1" dirty="0">
                <a:solidFill>
                  <a:schemeClr val="tx1">
                    <a:lumMod val="95000"/>
                    <a:lumOff val="5000"/>
                  </a:schemeClr>
                </a:solidFill>
                <a:latin typeface="Candara" panose="020E0502030303020204" pitchFamily="34" charset="0"/>
              </a:rPr>
              <a:t>Un fractal es un objeto matemático en el que se repite el mismo patrón a diferentes escalas y con diferente orientación. Goza de </a:t>
            </a:r>
            <a:r>
              <a:rPr lang="es-MX" sz="2800" b="1" dirty="0" err="1">
                <a:solidFill>
                  <a:schemeClr val="tx1">
                    <a:lumMod val="95000"/>
                    <a:lumOff val="5000"/>
                  </a:schemeClr>
                </a:solidFill>
                <a:latin typeface="Candara" panose="020E0502030303020204" pitchFamily="34" charset="0"/>
              </a:rPr>
              <a:t>autosimilitud</a:t>
            </a:r>
            <a:r>
              <a:rPr lang="es-MX" sz="2800" b="1" dirty="0">
                <a:solidFill>
                  <a:schemeClr val="tx1">
                    <a:lumMod val="95000"/>
                    <a:lumOff val="5000"/>
                  </a:schemeClr>
                </a:solidFill>
                <a:latin typeface="Candara" panose="020E0502030303020204" pitchFamily="34" charset="0"/>
              </a:rPr>
              <a:t> a diferentes escalas.</a:t>
            </a:r>
          </a:p>
        </p:txBody>
      </p:sp>
      <p:pic>
        <p:nvPicPr>
          <p:cNvPr id="2050" name="Picture 2"/>
          <p:cNvPicPr>
            <a:picLocks noChangeAspect="1" noChangeArrowheads="1"/>
          </p:cNvPicPr>
          <p:nvPr/>
        </p:nvPicPr>
        <p:blipFill>
          <a:blip r:embed="rId2"/>
          <a:srcRect t="9566" b="9566"/>
          <a:stretch/>
        </p:blipFill>
        <p:spPr bwMode="auto">
          <a:xfrm>
            <a:off x="446618" y="2041690"/>
            <a:ext cx="5605839" cy="45332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59481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2" name="Rectángulo 21">
            <a:extLst>
              <a:ext uri="{FF2B5EF4-FFF2-40B4-BE49-F238E27FC236}">
                <a16:creationId xmlns:a16="http://schemas.microsoft.com/office/drawing/2014/main" xmlns="" id="{BFDA9692-ECDC-4B59-86B2-8C90FDE1A05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24" name="Rectángulo 23">
            <a:extLst>
              <a:ext uri="{FF2B5EF4-FFF2-40B4-BE49-F238E27FC236}">
                <a16:creationId xmlns:a16="http://schemas.microsoft.com/office/drawing/2014/main" xmlns="" id="{12C05506-42A1-49C0-9D87-081CCD9023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xmlns="" id="{5B040558-A365-4CCE-92FA-5A48CD98F9C9}"/>
              </a:ext>
            </a:extLst>
          </p:cNvPr>
          <p:cNvSpPr>
            <a:spLocks noGrp="1"/>
          </p:cNvSpPr>
          <p:nvPr>
            <p:ph type="title"/>
          </p:nvPr>
        </p:nvSpPr>
        <p:spPr>
          <a:xfrm>
            <a:off x="581192" y="5264487"/>
            <a:ext cx="11029616" cy="718870"/>
          </a:xfrm>
        </p:spPr>
        <p:txBody>
          <a:bodyPr rtlCol="0">
            <a:normAutofit/>
          </a:bodyPr>
          <a:lstStyle/>
          <a:p>
            <a:pPr rtl="0"/>
            <a:r>
              <a:rPr lang="es-ES" dirty="0">
                <a:solidFill>
                  <a:srgbClr val="FFFEFF"/>
                </a:solidFill>
              </a:rPr>
              <a:t>Ejemplos de fractales</a:t>
            </a:r>
          </a:p>
        </p:txBody>
      </p:sp>
      <p:graphicFrame>
        <p:nvGraphicFramePr>
          <p:cNvPr id="4" name="Marcador de posición de contenido 3" descr="Gráfico de SmartArt, icono">
            <a:extLst>
              <a:ext uri="{FF2B5EF4-FFF2-40B4-BE49-F238E27FC236}">
                <a16:creationId xmlns:a16="http://schemas.microsoft.com/office/drawing/2014/main" xmlns="" id="{81E592E1-99DF-4294-A2E9-EF46299BD3F4}"/>
              </a:ext>
            </a:extLst>
          </p:cNvPr>
          <p:cNvGraphicFramePr>
            <a:graphicFrameLocks noGrp="1"/>
          </p:cNvGraphicFramePr>
          <p:nvPr>
            <p:ph idx="1"/>
            <p:extLst>
              <p:ext uri="{D42A27DB-BD31-4B8C-83A1-F6EECF244321}">
                <p14:modId xmlns:p14="http://schemas.microsoft.com/office/powerpoint/2010/main" val="1783263814"/>
              </p:ext>
            </p:extLst>
          </p:nvPr>
        </p:nvGraphicFramePr>
        <p:xfrm>
          <a:off x="642938" y="858445"/>
          <a:ext cx="10906125" cy="39612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334259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2" name="Rectángulo 21">
            <a:extLst>
              <a:ext uri="{FF2B5EF4-FFF2-40B4-BE49-F238E27FC236}">
                <a16:creationId xmlns:a16="http://schemas.microsoft.com/office/drawing/2014/main" xmlns="" id="{BFDA9692-ECDC-4B59-86B2-8C90FDE1A05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24" name="Rectángulo 23">
            <a:extLst>
              <a:ext uri="{FF2B5EF4-FFF2-40B4-BE49-F238E27FC236}">
                <a16:creationId xmlns:a16="http://schemas.microsoft.com/office/drawing/2014/main" xmlns="" id="{12C05506-42A1-49C0-9D87-081CCD9023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xmlns="" id="{5B040558-A365-4CCE-92FA-5A48CD98F9C9}"/>
              </a:ext>
            </a:extLst>
          </p:cNvPr>
          <p:cNvSpPr>
            <a:spLocks noGrp="1"/>
          </p:cNvSpPr>
          <p:nvPr>
            <p:ph type="title"/>
          </p:nvPr>
        </p:nvSpPr>
        <p:spPr>
          <a:xfrm>
            <a:off x="581192" y="5264487"/>
            <a:ext cx="11029616" cy="718870"/>
          </a:xfrm>
        </p:spPr>
        <p:txBody>
          <a:bodyPr rtlCol="0">
            <a:normAutofit/>
          </a:bodyPr>
          <a:lstStyle/>
          <a:p>
            <a:pPr rtl="0"/>
            <a:r>
              <a:rPr lang="es-ES" dirty="0">
                <a:solidFill>
                  <a:srgbClr val="FFFEFF"/>
                </a:solidFill>
              </a:rPr>
              <a:t>Ejemplos de fractales</a:t>
            </a:r>
          </a:p>
        </p:txBody>
      </p:sp>
      <p:graphicFrame>
        <p:nvGraphicFramePr>
          <p:cNvPr id="4" name="Marcador de posición de contenido 3" descr="Gráfico de SmartArt, icono">
            <a:extLst>
              <a:ext uri="{FF2B5EF4-FFF2-40B4-BE49-F238E27FC236}">
                <a16:creationId xmlns:a16="http://schemas.microsoft.com/office/drawing/2014/main" xmlns="" id="{81E592E1-99DF-4294-A2E9-EF46299BD3F4}"/>
              </a:ext>
            </a:extLst>
          </p:cNvPr>
          <p:cNvGraphicFramePr>
            <a:graphicFrameLocks noGrp="1"/>
          </p:cNvGraphicFramePr>
          <p:nvPr>
            <p:ph idx="1"/>
            <p:extLst>
              <p:ext uri="{D42A27DB-BD31-4B8C-83A1-F6EECF244321}">
                <p14:modId xmlns:p14="http://schemas.microsoft.com/office/powerpoint/2010/main" val="1083673792"/>
              </p:ext>
            </p:extLst>
          </p:nvPr>
        </p:nvGraphicFramePr>
        <p:xfrm>
          <a:off x="642938" y="858445"/>
          <a:ext cx="10906125" cy="39612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769282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B3F327E0-B6DE-4924-A397-8A113E5A8988}"/>
              </a:ext>
            </a:extLst>
          </p:cNvPr>
          <p:cNvSpPr>
            <a:spLocks noGrp="1"/>
          </p:cNvSpPr>
          <p:nvPr>
            <p:ph type="ctrTitle"/>
          </p:nvPr>
        </p:nvSpPr>
        <p:spPr/>
        <p:txBody>
          <a:bodyPr/>
          <a:lstStyle/>
          <a:p>
            <a:r>
              <a:rPr lang="es-MX" b="1" dirty="0">
                <a:solidFill>
                  <a:schemeClr val="tx1"/>
                </a:solidFill>
              </a:rPr>
              <a:t>Características</a:t>
            </a:r>
            <a:r>
              <a:rPr lang="es-MX" dirty="0">
                <a:solidFill>
                  <a:schemeClr val="bg1"/>
                </a:solidFill>
              </a:rPr>
              <a:t/>
            </a:r>
            <a:br>
              <a:rPr lang="es-MX" dirty="0">
                <a:solidFill>
                  <a:schemeClr val="bg1"/>
                </a:solidFill>
              </a:rPr>
            </a:br>
            <a:endParaRPr lang="es-MX" dirty="0">
              <a:solidFill>
                <a:schemeClr val="bg1"/>
              </a:solidFill>
            </a:endParaRPr>
          </a:p>
        </p:txBody>
      </p:sp>
      <p:sp>
        <p:nvSpPr>
          <p:cNvPr id="3" name="Subtítulo 2">
            <a:extLst>
              <a:ext uri="{FF2B5EF4-FFF2-40B4-BE49-F238E27FC236}">
                <a16:creationId xmlns:a16="http://schemas.microsoft.com/office/drawing/2014/main" xmlns="" id="{4A01F704-B92F-4EAA-BB4F-4512E090AAFA}"/>
              </a:ext>
            </a:extLst>
          </p:cNvPr>
          <p:cNvSpPr>
            <a:spLocks noGrp="1"/>
          </p:cNvSpPr>
          <p:nvPr>
            <p:ph type="subTitle" idx="1"/>
          </p:nvPr>
        </p:nvSpPr>
        <p:spPr/>
        <p:txBody>
          <a:bodyPr/>
          <a:lstStyle/>
          <a:p>
            <a:r>
              <a:rPr lang="es-MX" dirty="0"/>
              <a:t>fractales</a:t>
            </a:r>
          </a:p>
        </p:txBody>
      </p:sp>
      <p:sp>
        <p:nvSpPr>
          <p:cNvPr id="4" name="CuadroTexto 3">
            <a:extLst>
              <a:ext uri="{FF2B5EF4-FFF2-40B4-BE49-F238E27FC236}">
                <a16:creationId xmlns:a16="http://schemas.microsoft.com/office/drawing/2014/main" xmlns="" id="{1B1AA662-C55E-4912-93A7-013B8C15ED6F}"/>
              </a:ext>
            </a:extLst>
          </p:cNvPr>
          <p:cNvSpPr txBox="1"/>
          <p:nvPr/>
        </p:nvSpPr>
        <p:spPr>
          <a:xfrm>
            <a:off x="581191" y="3257006"/>
            <a:ext cx="9947472" cy="2523768"/>
          </a:xfrm>
          <a:prstGeom prst="rect">
            <a:avLst/>
          </a:prstGeom>
          <a:noFill/>
        </p:spPr>
        <p:txBody>
          <a:bodyPr wrap="square" rtlCol="0">
            <a:spAutoFit/>
          </a:bodyPr>
          <a:lstStyle/>
          <a:p>
            <a:pPr marL="285750" indent="-285750">
              <a:buFont typeface="Arial" panose="020B0604020202020204" pitchFamily="34" charset="0"/>
              <a:buChar char="•"/>
            </a:pPr>
            <a:r>
              <a:rPr lang="es-MX" sz="2000" b="1" dirty="0">
                <a:solidFill>
                  <a:schemeClr val="bg1"/>
                </a:solidFill>
                <a:latin typeface="Candara" panose="020E0502030303020204" pitchFamily="34" charset="0"/>
              </a:rPr>
              <a:t>Tienen detalles a todas las escalas, entendiendo por esto que mirados a cualquier nivel de escala (zoom) manifiestan detalles ya observados a nivel global	</a:t>
            </a:r>
          </a:p>
          <a:p>
            <a:endParaRPr lang="es-MX" sz="2000" b="1" dirty="0">
              <a:solidFill>
                <a:schemeClr val="bg1"/>
              </a:solidFill>
              <a:latin typeface="Candara" panose="020E0502030303020204" pitchFamily="34" charset="0"/>
            </a:endParaRPr>
          </a:p>
          <a:p>
            <a:pPr marL="285750" indent="-285750">
              <a:buFont typeface="Arial" panose="020B0604020202020204" pitchFamily="34" charset="0"/>
              <a:buChar char="•"/>
            </a:pPr>
            <a:r>
              <a:rPr lang="es-MX" sz="2000" b="1" dirty="0">
                <a:solidFill>
                  <a:schemeClr val="bg1"/>
                </a:solidFill>
                <a:latin typeface="Candara" panose="020E0502030303020204" pitchFamily="34" charset="0"/>
              </a:rPr>
              <a:t>Son </a:t>
            </a:r>
            <a:r>
              <a:rPr lang="es-MX" sz="2000" b="1" dirty="0" err="1">
                <a:solidFill>
                  <a:schemeClr val="bg1"/>
                </a:solidFill>
                <a:latin typeface="Candara" panose="020E0502030303020204" pitchFamily="34" charset="0"/>
              </a:rPr>
              <a:t>autosemejantes</a:t>
            </a:r>
            <a:endParaRPr lang="es-MX" sz="2000" b="1" dirty="0">
              <a:solidFill>
                <a:schemeClr val="bg1"/>
              </a:solidFill>
              <a:latin typeface="Candara" panose="020E0502030303020204" pitchFamily="34" charset="0"/>
            </a:endParaRPr>
          </a:p>
          <a:p>
            <a:pPr marL="285750" indent="-285750">
              <a:buFont typeface="Arial" panose="020B0604020202020204" pitchFamily="34" charset="0"/>
              <a:buChar char="•"/>
            </a:pPr>
            <a:endParaRPr lang="es-MX" sz="2000" b="1" dirty="0">
              <a:solidFill>
                <a:schemeClr val="bg1"/>
              </a:solidFill>
              <a:latin typeface="Candara" panose="020E0502030303020204" pitchFamily="34" charset="0"/>
            </a:endParaRPr>
          </a:p>
          <a:p>
            <a:endParaRPr lang="es-MX" sz="2000" b="1" dirty="0">
              <a:solidFill>
                <a:schemeClr val="bg1"/>
              </a:solidFill>
              <a:latin typeface="Candara" panose="020E0502030303020204" pitchFamily="34" charset="0"/>
            </a:endParaRPr>
          </a:p>
          <a:p>
            <a:pPr marL="285750" indent="-285750">
              <a:buFont typeface="Arial" panose="020B0604020202020204" pitchFamily="34" charset="0"/>
              <a:buChar char="•"/>
            </a:pPr>
            <a:r>
              <a:rPr lang="es-MX" sz="2000" b="1" dirty="0">
                <a:solidFill>
                  <a:schemeClr val="bg1"/>
                </a:solidFill>
                <a:latin typeface="Candara" panose="020E0502030303020204" pitchFamily="34" charset="0"/>
              </a:rPr>
              <a:t>Tienen una descripción algorítmica simple</a:t>
            </a:r>
          </a:p>
          <a:p>
            <a:endParaRPr lang="es-MX" dirty="0"/>
          </a:p>
        </p:txBody>
      </p:sp>
    </p:spTree>
    <p:extLst>
      <p:ext uri="{BB962C8B-B14F-4D97-AF65-F5344CB8AC3E}">
        <p14:creationId xmlns:p14="http://schemas.microsoft.com/office/powerpoint/2010/main" val="4108709322"/>
      </p:ext>
    </p:extLst>
  </p:cSld>
  <p:clrMapOvr>
    <a:masterClrMapping/>
  </p:clrMapOvr>
  <p:transition spd="slow">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E4439A25-5738-4B29-98D2-BC5BAAF8411B}"/>
              </a:ext>
            </a:extLst>
          </p:cNvPr>
          <p:cNvSpPr>
            <a:spLocks noGrp="1"/>
          </p:cNvSpPr>
          <p:nvPr>
            <p:ph type="title"/>
          </p:nvPr>
        </p:nvSpPr>
        <p:spPr/>
        <p:txBody>
          <a:bodyPr/>
          <a:lstStyle/>
          <a:p>
            <a:r>
              <a:rPr lang="es-MX" b="1" dirty="0"/>
              <a:t>Aplicaciones</a:t>
            </a:r>
            <a:r>
              <a:rPr lang="es-MX" dirty="0">
                <a:solidFill>
                  <a:schemeClr val="bg1"/>
                </a:solidFill>
              </a:rPr>
              <a:t> </a:t>
            </a:r>
          </a:p>
        </p:txBody>
      </p:sp>
      <p:sp>
        <p:nvSpPr>
          <p:cNvPr id="5" name="CuadroTexto 4">
            <a:extLst>
              <a:ext uri="{FF2B5EF4-FFF2-40B4-BE49-F238E27FC236}">
                <a16:creationId xmlns:a16="http://schemas.microsoft.com/office/drawing/2014/main" xmlns="" id="{E6081649-BC61-4D74-9638-A82FD0E78608}"/>
              </a:ext>
            </a:extLst>
          </p:cNvPr>
          <p:cNvSpPr txBox="1"/>
          <p:nvPr/>
        </p:nvSpPr>
        <p:spPr>
          <a:xfrm>
            <a:off x="801188" y="2049246"/>
            <a:ext cx="7585166" cy="5170646"/>
          </a:xfrm>
          <a:prstGeom prst="rect">
            <a:avLst/>
          </a:prstGeom>
          <a:noFill/>
        </p:spPr>
        <p:txBody>
          <a:bodyPr wrap="square" rtlCol="0">
            <a:spAutoFit/>
          </a:bodyPr>
          <a:lstStyle/>
          <a:p>
            <a:pPr marL="285750" indent="-285750" algn="just">
              <a:buFont typeface="Arial" panose="020B0604020202020204" pitchFamily="34" charset="0"/>
              <a:buChar char="•"/>
            </a:pPr>
            <a:r>
              <a:rPr lang="es-MX" sz="2400" b="1" dirty="0">
                <a:latin typeface="Candara" panose="020E0502030303020204" pitchFamily="34" charset="0"/>
              </a:rPr>
              <a:t>Un código oculto en los procesos biológicos </a:t>
            </a:r>
          </a:p>
          <a:p>
            <a:pPr algn="just"/>
            <a:endParaRPr lang="es-MX" sz="2400" b="1" dirty="0">
              <a:latin typeface="Candara" panose="020E0502030303020204" pitchFamily="34" charset="0"/>
            </a:endParaRPr>
          </a:p>
          <a:p>
            <a:pPr marL="285750" indent="-285750" algn="just">
              <a:buFont typeface="Arial" panose="020B0604020202020204" pitchFamily="34" charset="0"/>
              <a:buChar char="•"/>
            </a:pPr>
            <a:r>
              <a:rPr lang="es-MX" sz="2400" b="1" dirty="0">
                <a:latin typeface="Candara" panose="020E0502030303020204" pitchFamily="34" charset="0"/>
              </a:rPr>
              <a:t>La salud del cuerpo humano: cáncer, cardiología y fisionomía pulmonar</a:t>
            </a:r>
          </a:p>
          <a:p>
            <a:pPr algn="just"/>
            <a:endParaRPr lang="es-MX" sz="2400" b="1" dirty="0">
              <a:latin typeface="Candara" panose="020E0502030303020204" pitchFamily="34" charset="0"/>
            </a:endParaRPr>
          </a:p>
          <a:p>
            <a:pPr marL="285750" indent="-285750" algn="just">
              <a:buFont typeface="Arial" panose="020B0604020202020204" pitchFamily="34" charset="0"/>
              <a:buChar char="•"/>
            </a:pPr>
            <a:r>
              <a:rPr lang="es-MX" sz="2400" b="1" dirty="0">
                <a:latin typeface="Candara" panose="020E0502030303020204" pitchFamily="34" charset="0"/>
              </a:rPr>
              <a:t>Ecología, naturaleza y medioambiente (los terremotos, la fragmentación de los minerales, la trayectoria de los ríos o la coordinación del vuelo de las bandadas de pájaros.) </a:t>
            </a:r>
          </a:p>
          <a:p>
            <a:pPr algn="just"/>
            <a:endParaRPr lang="es-MX" sz="2400" b="1" dirty="0">
              <a:latin typeface="Candara" panose="020E0502030303020204" pitchFamily="34" charset="0"/>
            </a:endParaRPr>
          </a:p>
          <a:p>
            <a:pPr marL="285750" indent="-285750">
              <a:buFont typeface="Arial" panose="020B0604020202020204" pitchFamily="34" charset="0"/>
              <a:buChar char="•"/>
            </a:pPr>
            <a:endParaRPr lang="es-MX" dirty="0">
              <a:solidFill>
                <a:srgbClr val="212529"/>
              </a:solidFill>
              <a:latin typeface="BentonSansBBVA-Book"/>
            </a:endParaRPr>
          </a:p>
          <a:p>
            <a:pPr marL="285750" indent="-285750">
              <a:buFont typeface="Arial" panose="020B0604020202020204" pitchFamily="34" charset="0"/>
              <a:buChar char="•"/>
            </a:pPr>
            <a:endParaRPr lang="es-MX" b="0" i="0" dirty="0">
              <a:solidFill>
                <a:srgbClr val="212529"/>
              </a:solidFill>
              <a:effectLst/>
              <a:latin typeface="BentonSansBBVA-Book"/>
            </a:endParaRPr>
          </a:p>
          <a:p>
            <a:pPr marL="285750" indent="-285750">
              <a:buFont typeface="Arial" panose="020B0604020202020204" pitchFamily="34" charset="0"/>
              <a:buChar char="•"/>
            </a:pPr>
            <a:endParaRPr lang="es-MX" b="0" i="0" dirty="0">
              <a:solidFill>
                <a:srgbClr val="212529"/>
              </a:solidFill>
              <a:effectLst/>
              <a:latin typeface="BentonSansBBVA-Book"/>
            </a:endParaRPr>
          </a:p>
          <a:p>
            <a:pPr marL="285750" indent="-285750">
              <a:buFont typeface="Arial" panose="020B0604020202020204" pitchFamily="34" charset="0"/>
              <a:buChar char="•"/>
            </a:pPr>
            <a:endParaRPr lang="es-MX" b="0" i="0" cap="all" dirty="0">
              <a:solidFill>
                <a:srgbClr val="212529"/>
              </a:solidFill>
              <a:effectLst/>
              <a:latin typeface="BentonSansBBVA-Bold"/>
            </a:endParaRPr>
          </a:p>
          <a:p>
            <a:pPr marL="285750" indent="-285750">
              <a:buFont typeface="Arial" panose="020B0604020202020204" pitchFamily="34" charset="0"/>
              <a:buChar char="•"/>
            </a:pPr>
            <a:endParaRPr lang="es-MX" dirty="0"/>
          </a:p>
        </p:txBody>
      </p:sp>
      <p:sp>
        <p:nvSpPr>
          <p:cNvPr id="6" name="Estrella: 7 puntas 5">
            <a:extLst>
              <a:ext uri="{FF2B5EF4-FFF2-40B4-BE49-F238E27FC236}">
                <a16:creationId xmlns:a16="http://schemas.microsoft.com/office/drawing/2014/main" xmlns="" id="{A070C5CE-35FC-4487-B0C4-64A48A1D6925}"/>
              </a:ext>
            </a:extLst>
          </p:cNvPr>
          <p:cNvSpPr/>
          <p:nvPr/>
        </p:nvSpPr>
        <p:spPr>
          <a:xfrm>
            <a:off x="9039497" y="3085766"/>
            <a:ext cx="2734492" cy="2583514"/>
          </a:xfrm>
          <a:prstGeom prst="star7">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7" name="CuadroTexto 6">
            <a:extLst>
              <a:ext uri="{FF2B5EF4-FFF2-40B4-BE49-F238E27FC236}">
                <a16:creationId xmlns:a16="http://schemas.microsoft.com/office/drawing/2014/main" xmlns="" id="{5AD67A00-3DAB-4FEF-8CF5-86357F76FF88}"/>
              </a:ext>
            </a:extLst>
          </p:cNvPr>
          <p:cNvSpPr txBox="1"/>
          <p:nvPr/>
        </p:nvSpPr>
        <p:spPr>
          <a:xfrm>
            <a:off x="9605554" y="3676087"/>
            <a:ext cx="1672046" cy="1569660"/>
          </a:xfrm>
          <a:prstGeom prst="rect">
            <a:avLst/>
          </a:prstGeom>
          <a:noFill/>
        </p:spPr>
        <p:txBody>
          <a:bodyPr wrap="square" rtlCol="0">
            <a:spAutoFit/>
          </a:bodyPr>
          <a:lstStyle/>
          <a:p>
            <a:pPr algn="ctr"/>
            <a:r>
              <a:rPr lang="es-MX" sz="1200" b="0" i="0" dirty="0">
                <a:solidFill>
                  <a:srgbClr val="460000"/>
                </a:solidFill>
                <a:effectLst/>
                <a:latin typeface="Candara" panose="020E0502030303020204" pitchFamily="34" charset="0"/>
              </a:rPr>
              <a:t>Los pulmones comparten el mismo patrón de ramificación que los árboles porque ambas estructuras han evolucionado para cumplir una función similar: la respiración.</a:t>
            </a:r>
            <a:endParaRPr lang="es-MX" sz="1200" dirty="0">
              <a:solidFill>
                <a:srgbClr val="460000"/>
              </a:solidFill>
              <a:latin typeface="Candara" panose="020E0502030303020204" pitchFamily="34" charset="0"/>
            </a:endParaRPr>
          </a:p>
        </p:txBody>
      </p:sp>
    </p:spTree>
    <p:extLst>
      <p:ext uri="{BB962C8B-B14F-4D97-AF65-F5344CB8AC3E}">
        <p14:creationId xmlns:p14="http://schemas.microsoft.com/office/powerpoint/2010/main" val="2919500923"/>
      </p:ext>
    </p:extLst>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879A475-B311-42BF-82E5-FFEE1723E614}"/>
              </a:ext>
            </a:extLst>
          </p:cNvPr>
          <p:cNvSpPr>
            <a:spLocks noGrp="1"/>
          </p:cNvSpPr>
          <p:nvPr>
            <p:ph type="title"/>
          </p:nvPr>
        </p:nvSpPr>
        <p:spPr/>
        <p:txBody>
          <a:bodyPr/>
          <a:lstStyle/>
          <a:p>
            <a:r>
              <a:rPr lang="es-MX" dirty="0"/>
              <a:t>Más</a:t>
            </a:r>
          </a:p>
        </p:txBody>
      </p:sp>
      <p:sp>
        <p:nvSpPr>
          <p:cNvPr id="3" name="CuadroTexto 2">
            <a:extLst>
              <a:ext uri="{FF2B5EF4-FFF2-40B4-BE49-F238E27FC236}">
                <a16:creationId xmlns:a16="http://schemas.microsoft.com/office/drawing/2014/main" xmlns="" id="{4C60E0DA-0392-44F4-B875-9F13DD529710}"/>
              </a:ext>
            </a:extLst>
          </p:cNvPr>
          <p:cNvSpPr txBox="1"/>
          <p:nvPr/>
        </p:nvSpPr>
        <p:spPr>
          <a:xfrm>
            <a:off x="731520" y="2002971"/>
            <a:ext cx="9039497" cy="3970318"/>
          </a:xfrm>
          <a:prstGeom prst="rect">
            <a:avLst/>
          </a:prstGeom>
          <a:noFill/>
        </p:spPr>
        <p:txBody>
          <a:bodyPr wrap="square" rtlCol="0">
            <a:spAutoFit/>
          </a:bodyPr>
          <a:lstStyle/>
          <a:p>
            <a:pPr marL="285750" indent="-285750" algn="just">
              <a:buFont typeface="Arial" panose="020B0604020202020204" pitchFamily="34" charset="0"/>
              <a:buChar char="•"/>
            </a:pPr>
            <a:r>
              <a:rPr lang="es-MX" sz="2400" b="1" dirty="0">
                <a:latin typeface="Candara" panose="020E0502030303020204" pitchFamily="34" charset="0"/>
              </a:rPr>
              <a:t>Telecomunicaciones:  las antenas que utilizan esta base matemática para alcanzar un rango más amplio de frecuencias. </a:t>
            </a:r>
          </a:p>
          <a:p>
            <a:pPr marL="285750" indent="-285750" algn="just">
              <a:buFont typeface="Arial" panose="020B0604020202020204" pitchFamily="34" charset="0"/>
              <a:buChar char="•"/>
            </a:pPr>
            <a:endParaRPr lang="es-MX" sz="2400" b="1" dirty="0">
              <a:latin typeface="Candara" panose="020E0502030303020204" pitchFamily="34" charset="0"/>
            </a:endParaRPr>
          </a:p>
          <a:p>
            <a:pPr marL="285750" indent="-285750" algn="just">
              <a:buFont typeface="Arial" panose="020B0604020202020204" pitchFamily="34" charset="0"/>
              <a:buChar char="•"/>
            </a:pPr>
            <a:r>
              <a:rPr lang="es-MX" sz="2400" b="1" dirty="0">
                <a:latin typeface="Candara" panose="020E0502030303020204" pitchFamily="34" charset="0"/>
              </a:rPr>
              <a:t>LA TIERRA, EL UNIVERSO Y LOS FENÓMENOS FÍSICOS</a:t>
            </a:r>
          </a:p>
          <a:p>
            <a:pPr marL="285750" indent="-285750" algn="just">
              <a:buFont typeface="Arial" panose="020B0604020202020204" pitchFamily="34" charset="0"/>
              <a:buChar char="•"/>
            </a:pPr>
            <a:endParaRPr lang="es-MX" sz="2400" b="1" dirty="0">
              <a:latin typeface="Candara" panose="020E0502030303020204" pitchFamily="34" charset="0"/>
            </a:endParaRPr>
          </a:p>
          <a:p>
            <a:pPr marL="285750" indent="-285750" algn="just">
              <a:buFont typeface="Arial" panose="020B0604020202020204" pitchFamily="34" charset="0"/>
              <a:buChar char="•"/>
            </a:pPr>
            <a:r>
              <a:rPr lang="es-MX" sz="2400" b="1" dirty="0">
                <a:latin typeface="Candara" panose="020E0502030303020204" pitchFamily="34" charset="0"/>
              </a:rPr>
              <a:t> Mandelbrot estudió en profundidad la orografía y la forma de los continentes en el Planeta Tierra</a:t>
            </a:r>
          </a:p>
          <a:p>
            <a:pPr marL="285750" indent="-285750" algn="just">
              <a:buFont typeface="Arial" panose="020B0604020202020204" pitchFamily="34" charset="0"/>
              <a:buChar char="•"/>
            </a:pPr>
            <a:endParaRPr lang="es-MX" sz="2400" b="1" dirty="0">
              <a:latin typeface="Candara" panose="020E0502030303020204" pitchFamily="34" charset="0"/>
            </a:endParaRPr>
          </a:p>
          <a:p>
            <a:pPr marL="285750" indent="-285750" algn="just">
              <a:buFont typeface="Arial" panose="020B0604020202020204" pitchFamily="34" charset="0"/>
              <a:buChar char="•"/>
            </a:pPr>
            <a:r>
              <a:rPr lang="es-MX" sz="2400" b="1" dirty="0">
                <a:latin typeface="Candara" panose="020E0502030303020204" pitchFamily="34" charset="0"/>
                <a:hlinkClick r:id="rId2">
                  <a:extLst>
                    <a:ext uri="{A12FA001-AC4F-418D-AE19-62706E023703}">
                      <ahyp:hlinkClr xmlns:ahyp="http://schemas.microsoft.com/office/drawing/2018/hyperlinkcolor" xmlns="" val="tx"/>
                    </a:ext>
                  </a:extLst>
                </a:hlinkClick>
              </a:rPr>
              <a:t>Astrofísica</a:t>
            </a:r>
            <a:r>
              <a:rPr lang="es-MX" sz="2400" b="1" dirty="0">
                <a:latin typeface="Candara" panose="020E0502030303020204" pitchFamily="34" charset="0"/>
              </a:rPr>
              <a:t>;  analizar la formación de las estrellas</a:t>
            </a:r>
          </a:p>
          <a:p>
            <a:pPr marL="285750" indent="-285750">
              <a:buFont typeface="Arial" panose="020B0604020202020204" pitchFamily="34" charset="0"/>
              <a:buChar char="•"/>
            </a:pPr>
            <a:endParaRPr lang="es-MX" dirty="0"/>
          </a:p>
          <a:p>
            <a:pPr marL="285750" indent="-285750">
              <a:buFont typeface="Arial" panose="020B0604020202020204" pitchFamily="34" charset="0"/>
              <a:buChar char="•"/>
            </a:pPr>
            <a:endParaRPr lang="es-MX" dirty="0"/>
          </a:p>
        </p:txBody>
      </p:sp>
    </p:spTree>
    <p:extLst>
      <p:ext uri="{BB962C8B-B14F-4D97-AF65-F5344CB8AC3E}">
        <p14:creationId xmlns:p14="http://schemas.microsoft.com/office/powerpoint/2010/main" val="2858638339"/>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4180114" y="552091"/>
            <a:ext cx="7565571" cy="4553309"/>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7" name="Título 1"/>
          <p:cNvSpPr>
            <a:spLocks noGrp="1"/>
          </p:cNvSpPr>
          <p:nvPr>
            <p:ph type="title"/>
          </p:nvPr>
        </p:nvSpPr>
        <p:spPr>
          <a:xfrm>
            <a:off x="581192" y="3294282"/>
            <a:ext cx="11029615" cy="1497507"/>
          </a:xfrm>
        </p:spPr>
        <p:txBody>
          <a:bodyPr/>
          <a:lstStyle/>
          <a:p>
            <a:r>
              <a:rPr lang="es-MX" dirty="0" smtClean="0"/>
              <a:t>CONJUNTO DE MANDELBROT</a:t>
            </a:r>
            <a:endParaRPr lang="es-MX" dirty="0"/>
          </a:p>
        </p:txBody>
      </p:sp>
    </p:spTree>
    <p:extLst>
      <p:ext uri="{BB962C8B-B14F-4D97-AF65-F5344CB8AC3E}">
        <p14:creationId xmlns:p14="http://schemas.microsoft.com/office/powerpoint/2010/main" val="14945455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Dividendo">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BA0CF3B2-1F0F-4FC5-8002-3E4869ABAD55}">
  <ds:schemaRefs>
    <ds:schemaRef ds:uri="http://schemas.microsoft.com/sharepoint/v3/contenttype/forms"/>
  </ds:schemaRefs>
</ds:datastoreItem>
</file>

<file path=customXml/itemProps2.xml><?xml version="1.0" encoding="utf-8"?>
<ds:datastoreItem xmlns:ds="http://schemas.openxmlformats.org/officeDocument/2006/customXml" ds:itemID="{1F69AFF4-BB30-4BA0-AD22-82CC3C432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EBC12AA-1C15-4500-BC9C-8EE83A441DE9}">
  <ds:schemaRefs>
    <ds:schemaRef ds:uri="http://schemas.microsoft.com/office/infopath/2007/PartnerControls"/>
    <ds:schemaRef ds:uri="http://schemas.microsoft.com/office/2006/metadata/properties"/>
    <ds:schemaRef ds:uri="http://schemas.microsoft.com/office/2006/documentManagement/types"/>
    <ds:schemaRef ds:uri="71af3243-3dd4-4a8d-8c0d-dd76da1f02a5"/>
    <ds:schemaRef ds:uri="http://purl.org/dc/dcmitype/"/>
    <ds:schemaRef ds:uri="http://purl.org/dc/elements/1.1/"/>
    <ds:schemaRef ds:uri="http://purl.org/dc/terms/"/>
    <ds:schemaRef ds:uri="http://schemas.openxmlformats.org/package/2006/metadata/core-properties"/>
    <ds:schemaRef ds:uri="16c05727-aa75-4e4a-9b5f-8a80a1165891"/>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Diseño Dividendo para tecnología</Template>
  <TotalTime>0</TotalTime>
  <Words>424</Words>
  <Application>Microsoft Office PowerPoint</Application>
  <PresentationFormat>Panorámica</PresentationFormat>
  <Paragraphs>63</Paragraphs>
  <Slides>16</Slides>
  <Notes>4</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16</vt:i4>
      </vt:variant>
    </vt:vector>
  </HeadingPairs>
  <TitlesOfParts>
    <vt:vector size="24" baseType="lpstr">
      <vt:lpstr>Arial</vt:lpstr>
      <vt:lpstr>BentonSansBBVA-Bold</vt:lpstr>
      <vt:lpstr>BentonSansBBVA-Book</vt:lpstr>
      <vt:lpstr>Calibri</vt:lpstr>
      <vt:lpstr>Candara</vt:lpstr>
      <vt:lpstr>Gill Sans MT</vt:lpstr>
      <vt:lpstr>Wingdings 2</vt:lpstr>
      <vt:lpstr>Dividendo</vt:lpstr>
      <vt:lpstr>FRACTAL</vt:lpstr>
      <vt:lpstr>¿FRACTAL?</vt:lpstr>
      <vt:lpstr>¿QUÉ ES UN FRACTAL?</vt:lpstr>
      <vt:lpstr>Ejemplos de fractales</vt:lpstr>
      <vt:lpstr>Ejemplos de fractales</vt:lpstr>
      <vt:lpstr>Características </vt:lpstr>
      <vt:lpstr>Aplicaciones </vt:lpstr>
      <vt:lpstr>Más</vt:lpstr>
      <vt:lpstr>CONJUNTO DE MANDELBROT</vt:lpstr>
      <vt:lpstr>¿QUÉ ES EL PLANO COMPLEJO?</vt:lpstr>
      <vt:lpstr>Formula</vt:lpstr>
      <vt:lpstr>FORMULA</vt:lpstr>
      <vt:lpstr>FORMULA</vt:lpstr>
      <vt:lpstr>Los colores</vt:lpstr>
      <vt:lpstr>Los colores</vt:lpstr>
      <vt:lpstr>Gracias </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2021-06-19T19:02:03Z</dcterms:created>
  <dcterms:modified xsi:type="dcterms:W3CDTF">2021-06-21T22:15:38Z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